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6"/>
  </p:notesMasterIdLst>
  <p:handoutMasterIdLst>
    <p:handoutMasterId r:id="rId57"/>
  </p:handoutMasterIdLst>
  <p:sldIdLst>
    <p:sldId id="1663" r:id="rId5"/>
    <p:sldId id="2058" r:id="rId6"/>
    <p:sldId id="302" r:id="rId7"/>
    <p:sldId id="2059" r:id="rId8"/>
    <p:sldId id="2063" r:id="rId9"/>
    <p:sldId id="2064" r:id="rId10"/>
    <p:sldId id="2060" r:id="rId11"/>
    <p:sldId id="2065" r:id="rId12"/>
    <p:sldId id="2066" r:id="rId13"/>
    <p:sldId id="2067" r:id="rId14"/>
    <p:sldId id="2068" r:id="rId15"/>
    <p:sldId id="2069" r:id="rId16"/>
    <p:sldId id="2061" r:id="rId17"/>
    <p:sldId id="2070" r:id="rId18"/>
    <p:sldId id="2089" r:id="rId19"/>
    <p:sldId id="2079" r:id="rId20"/>
    <p:sldId id="2083" r:id="rId21"/>
    <p:sldId id="2085" r:id="rId22"/>
    <p:sldId id="2087" r:id="rId23"/>
    <p:sldId id="320" r:id="rId24"/>
    <p:sldId id="322" r:id="rId25"/>
    <p:sldId id="321" r:id="rId26"/>
    <p:sldId id="2088" r:id="rId27"/>
    <p:sldId id="2090" r:id="rId28"/>
    <p:sldId id="2091" r:id="rId29"/>
    <p:sldId id="2092" r:id="rId30"/>
    <p:sldId id="2093" r:id="rId31"/>
    <p:sldId id="2094" r:id="rId32"/>
    <p:sldId id="2095" r:id="rId33"/>
    <p:sldId id="2096" r:id="rId34"/>
    <p:sldId id="2097" r:id="rId35"/>
    <p:sldId id="2098" r:id="rId36"/>
    <p:sldId id="2099" r:id="rId37"/>
    <p:sldId id="2100" r:id="rId38"/>
    <p:sldId id="2101" r:id="rId39"/>
    <p:sldId id="2102" r:id="rId40"/>
    <p:sldId id="2103" r:id="rId41"/>
    <p:sldId id="2104" r:id="rId42"/>
    <p:sldId id="2105" r:id="rId43"/>
    <p:sldId id="2057" r:id="rId44"/>
    <p:sldId id="2051" r:id="rId45"/>
    <p:sldId id="1660" r:id="rId46"/>
    <p:sldId id="2052" r:id="rId47"/>
    <p:sldId id="2053" r:id="rId48"/>
    <p:sldId id="1347" r:id="rId49"/>
    <p:sldId id="1362" r:id="rId50"/>
    <p:sldId id="1524" r:id="rId51"/>
    <p:sldId id="2055" r:id="rId52"/>
    <p:sldId id="2054" r:id="rId53"/>
    <p:sldId id="2056" r:id="rId54"/>
    <p:sldId id="1529"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8"/>
            <p14:sldId id="302"/>
            <p14:sldId id="2059"/>
            <p14:sldId id="2063"/>
            <p14:sldId id="2064"/>
            <p14:sldId id="2060"/>
            <p14:sldId id="2065"/>
            <p14:sldId id="2066"/>
            <p14:sldId id="2067"/>
            <p14:sldId id="2068"/>
            <p14:sldId id="2069"/>
            <p14:sldId id="2061"/>
            <p14:sldId id="2070"/>
            <p14:sldId id="2089"/>
            <p14:sldId id="2079"/>
            <p14:sldId id="2083"/>
            <p14:sldId id="2085"/>
            <p14:sldId id="2087"/>
            <p14:sldId id="320"/>
            <p14:sldId id="322"/>
            <p14:sldId id="321"/>
            <p14:sldId id="2088"/>
            <p14:sldId id="2090"/>
            <p14:sldId id="2091"/>
            <p14:sldId id="2092"/>
            <p14:sldId id="2093"/>
            <p14:sldId id="2094"/>
            <p14:sldId id="2095"/>
            <p14:sldId id="2096"/>
            <p14:sldId id="2097"/>
            <p14:sldId id="2098"/>
            <p14:sldId id="2099"/>
            <p14:sldId id="2100"/>
            <p14:sldId id="2101"/>
            <p14:sldId id="2102"/>
            <p14:sldId id="2103"/>
            <p14:sldId id="2104"/>
            <p14:sldId id="2105"/>
            <p14:sldId id="2057"/>
          </p14:sldIdLst>
        </p14:section>
        <p14:section name="Template" id="{6558CAF5-1976-458E-9CC4-DFE3783AC282}">
          <p14:sldIdLst>
            <p14:sldId id="2051"/>
            <p14:sldId id="1660"/>
            <p14:sldId id="2052"/>
            <p14:sldId id="2053"/>
            <p14:sldId id="1347"/>
            <p14:sldId id="1362"/>
            <p14:sldId id="1524"/>
            <p14:sldId id="2055"/>
            <p14:sldId id="2054"/>
            <p14:sldId id="2056"/>
            <p14:sldId id="15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cott Hoag" initials="SH" lastIdx="1" clrIdx="5">
    <p:extLst>
      <p:ext uri="{19B8F6BF-5375-455C-9EA6-DF929625EA0E}">
        <p15:presenceInfo xmlns:p15="http://schemas.microsoft.com/office/powerpoint/2012/main" userId="4b918049d3fd33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1" autoAdjust="0"/>
    <p:restoredTop sz="65471" autoAdjust="0"/>
  </p:normalViewPr>
  <p:slideViewPr>
    <p:cSldViewPr snapToGrid="0">
      <p:cViewPr>
        <p:scale>
          <a:sx n="98" d="100"/>
          <a:sy n="98" d="100"/>
        </p:scale>
        <p:origin x="1512" y="162"/>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0-05-12T11:55:27.888" idx="1">
    <p:pos x="7212" y="1428"/>
    <p:text>This is a zoom to the following slide - just update Slide 6 and it updates here dynamically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5/27/2020 1:36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5/27/2020 1:36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2. **Design:** Are there any considerations for Helm v3 which will impact the configuration of your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For RBAC enabled clusters, Helm v2 required a service account and </a:t>
            </a:r>
            <a:r>
              <a:rPr lang="en-US" sz="882" b="0" kern="1200" dirty="0" err="1">
                <a:solidFill>
                  <a:schemeClr val="tx1"/>
                </a:solidFill>
                <a:effectLst/>
                <a:latin typeface="Segoe UI" panose="020B0502040204020203" pitchFamily="34" charset="0"/>
                <a:ea typeface="+mn-ea"/>
                <a:cs typeface="+mn-cs"/>
              </a:rPr>
              <a:t>rolebinding</a:t>
            </a:r>
            <a:r>
              <a:rPr lang="en-US" sz="882" b="0" kern="1200" dirty="0">
                <a:solidFill>
                  <a:schemeClr val="tx1"/>
                </a:solidFill>
                <a:effectLst/>
                <a:latin typeface="Segoe UI" panose="020B0502040204020203" pitchFamily="34" charset="0"/>
                <a:ea typeface="+mn-ea"/>
                <a:cs typeface="+mn-cs"/>
              </a:rPr>
              <a:t> for the Tiller service which required granting the Tiller service account access to the namespace(s) where Helm would be used to deploy resources (see [Helm role-based access controls](https://v2.helm.sh/docs/using_helm/#role-based-access-control) for more information). Helm v2 was also based on a client/server architecture which required that even for non-RBAC enabled clusters that Tiller be installed.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One of the most prevalent changes is that Helm v3 removes this requirement. The client/server architecture has been replaced with a client/library architecture where only the `helm` binary is required. This means that security is now on a per-user basis and effectively delegated to the Kubernetes cluster which is the target of the deployment (see [Migrating Helm v2 to v3](https://helm.sh/docs/topics/v2_v3_migration/) for more information.)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29881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How will you prevent developers in existing Azure AD security groups from accessing the `default` and `</a:t>
            </a:r>
            <a:r>
              <a:rPr lang="en-US" sz="882" b="0" kern="1200" dirty="0" err="1">
                <a:solidFill>
                  <a:schemeClr val="tx1"/>
                </a:solidFill>
                <a:effectLst/>
                <a:latin typeface="Segoe UI" panose="020B0502040204020203" pitchFamily="34" charset="0"/>
                <a:ea typeface="+mn-ea"/>
                <a:cs typeface="+mn-cs"/>
              </a:rPr>
              <a:t>kube</a:t>
            </a:r>
            <a:r>
              <a:rPr lang="en-US" sz="882" b="0" kern="1200" dirty="0">
                <a:solidFill>
                  <a:schemeClr val="tx1"/>
                </a:solidFill>
                <a:effectLst/>
                <a:latin typeface="Segoe UI" panose="020B0502040204020203" pitchFamily="34" charset="0"/>
                <a:ea typeface="+mn-ea"/>
                <a:cs typeface="+mn-cs"/>
              </a:rPr>
              <a:t>-system` namespaces?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As Contoso Commerce continues to grow and new container-based applications and workloads are developed, they will need to not only have a clear separation in who has access to what in the cluster, but also making sure that each team has a "safe place" to deploy their workloads without impacting existing services becomes critical. For each application/workload that is developed, a dedicated namespace will be created and that development team's associated Azure AD security group will be granted access to that namespace (and only that namespace).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ensure that one team cannot use more resources than they should be, [Resource Quotas](https://kubernetes.io/docs/concepts/policy/resource-quotas/) should be created for each namespace and reevaluated periodically to ensure that they meet the needs of the business.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Overtime, it may even be preferable to extend the namespace model further and provide each development team multiple namespaces that map to the development lifecycle, each with its own unique resource quotas. For example, the e-Commerce team could be provided a namespace for not only their production deployments, but also development and staging depending on their needs.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that while namespaces are abstracted from each other (*.</a:t>
            </a:r>
            <a:r>
              <a:rPr lang="en-US" sz="882" b="0" kern="1200" dirty="0" err="1">
                <a:solidFill>
                  <a:schemeClr val="tx1"/>
                </a:solidFill>
                <a:effectLst/>
                <a:latin typeface="Segoe UI" panose="020B0502040204020203" pitchFamily="34" charset="0"/>
                <a:ea typeface="+mn-ea"/>
                <a:cs typeface="+mn-cs"/>
              </a:rPr>
              <a:t>e.g</a:t>
            </a:r>
            <a:r>
              <a:rPr lang="en-US" sz="882" b="0" kern="1200" dirty="0">
                <a:solidFill>
                  <a:schemeClr val="tx1"/>
                </a:solidFill>
                <a:effectLst/>
                <a:latin typeface="Segoe UI" panose="020B0502040204020203" pitchFamily="34" charset="0"/>
                <a:ea typeface="+mn-ea"/>
                <a:cs typeface="+mn-cs"/>
              </a:rPr>
              <a:t>* hidden) they are not isolated by default. Services in one namespace can communicate with services in another namespace, even if the service shares the same name in multiple namespaces (see [Kubernetes best practices: Organizing with Namespaces](https://cloud.google.com/blog/products/gcp/kubernetes-best-practices-organizing-with-namespaces)).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275615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What types of compute would you recommend for applications with high IOPS requirements? If a future application or workload requires another type of compute how would you incorporate it into Contoso Commerce's cluster(s) and that the compute can only be utilized by the workload is was created to host? How would you implement your solution in AKS?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IOPS requirements can be solved for in several ways in Azure, including the application of premium disks, striping slower disks, or even selecting a VM series that is designed for high IO. All of these options have various trade-offs, such as operational overhead, cost, and more.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In this case, we know that the existing application is performed as desired within a default AKS configuration. For the new application, we can create a new node pool which is tuned specifically to that application. Before we can create a new node pool, we must select a VM series and size that we will use for our node pool members: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There are several [VM SKUs which should be avoided in AKS](https://docs.microsoft.com/azure/aks/quotas-skus-regions#restricted-vm-sizes) that can immediately be ruled out.</a:t>
            </a:r>
          </a:p>
          <a:p>
            <a:r>
              <a:rPr lang="en-US" sz="882" b="0" kern="1200" dirty="0">
                <a:solidFill>
                  <a:schemeClr val="tx1"/>
                </a:solidFill>
                <a:effectLst/>
                <a:latin typeface="Segoe UI" panose="020B0502040204020203" pitchFamily="34" charset="0"/>
                <a:ea typeface="+mn-ea"/>
                <a:cs typeface="+mn-cs"/>
              </a:rPr>
              <a:t>    - The [Sizes for Linux virtual machines in Azure](https://docs.microsoft.com/azure/virtual-machines/linux/sizes) offers a number of options, with the [storage optimized](https://docs.microsoft.com/azure/virtual-machines/sizes-storage) *[Lsv2-series](https://docs.microsoft.com//azure/virtual-machines/lsv2-series)* being a natural candidate as it is tuned for high disk throughput and transactional workloads such as data analytics.</a:t>
            </a:r>
          </a:p>
          <a:p>
            <a:r>
              <a:rPr lang="en-US" sz="882" b="0" kern="1200" dirty="0">
                <a:solidFill>
                  <a:schemeClr val="tx1"/>
                </a:solidFill>
                <a:effectLst/>
                <a:latin typeface="Segoe UI" panose="020B0502040204020203" pitchFamily="34" charset="0"/>
                <a:ea typeface="+mn-ea"/>
                <a:cs typeface="+mn-cs"/>
              </a:rPr>
              <a:t>    - Another decision point for selecting a VM SKU and size is availability of the SKU in a given region. In this case, we would want to ensure that both AKS *and* the selected VM SKU are *both* available in the region(s) we want to operate in.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we have selected our size and series, we can create a new node pool in the cluster (see [Limitations](https://docs.microsoft.com/azure/aks/use-multiple-node-pools#limitations) for multiple node pool clusters for other considerations).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add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--cluster-name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iopspool</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--node-count 3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kubernetes</a:t>
            </a:r>
            <a:r>
              <a:rPr lang="en-US" sz="882" b="0" kern="1200" dirty="0">
                <a:solidFill>
                  <a:schemeClr val="tx1"/>
                </a:solidFill>
                <a:effectLst/>
                <a:latin typeface="Segoe UI" panose="020B0502040204020203" pitchFamily="34" charset="0"/>
                <a:ea typeface="+mn-ea"/>
                <a:cs typeface="+mn-cs"/>
              </a:rPr>
              <a:t>-version 1.15.7</a:t>
            </a:r>
          </a:p>
          <a:p>
            <a:r>
              <a:rPr lang="en-US" sz="882" b="0" kern="1200" dirty="0">
                <a:solidFill>
                  <a:schemeClr val="tx1"/>
                </a:solidFill>
                <a:effectLst/>
                <a:latin typeface="Segoe UI" panose="020B0502040204020203" pitchFamily="34" charset="0"/>
                <a:ea typeface="+mn-ea"/>
                <a:cs typeface="+mn-cs"/>
              </a:rPr>
              <a:t>      --node-</a:t>
            </a:r>
            <a:r>
              <a:rPr lang="en-US" sz="882" b="0" kern="1200" dirty="0" err="1">
                <a:solidFill>
                  <a:schemeClr val="tx1"/>
                </a:solidFill>
                <a:effectLst/>
                <a:latin typeface="Segoe UI" panose="020B0502040204020203" pitchFamily="34" charset="0"/>
                <a:ea typeface="+mn-ea"/>
                <a:cs typeface="+mn-cs"/>
              </a:rPr>
              <a:t>vm</a:t>
            </a:r>
            <a:r>
              <a:rPr lang="en-US" sz="882" b="0" kern="1200" dirty="0">
                <a:solidFill>
                  <a:schemeClr val="tx1"/>
                </a:solidFill>
                <a:effectLst/>
                <a:latin typeface="Segoe UI" panose="020B0502040204020203" pitchFamily="34" charset="0"/>
                <a:ea typeface="+mn-ea"/>
                <a:cs typeface="+mn-cs"/>
              </a:rPr>
              <a:t>-size Standard_L8s_v2 \</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For further isolation at the network layer, additional node pools can be split into their own subnet using the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&lt;YOUR_SUBNET_RESOURCE_ID&gt;` argument on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create` command.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If the `--node-</a:t>
            </a:r>
            <a:r>
              <a:rPr lang="en-US" sz="882" b="0" kern="1200" dirty="0" err="1">
                <a:solidFill>
                  <a:schemeClr val="tx1"/>
                </a:solidFill>
                <a:effectLst/>
                <a:latin typeface="Segoe UI" panose="020B0502040204020203" pitchFamily="34" charset="0"/>
                <a:ea typeface="+mn-ea"/>
                <a:cs typeface="+mn-cs"/>
              </a:rPr>
              <a:t>vm</a:t>
            </a:r>
            <a:r>
              <a:rPr lang="en-US" sz="882" b="0" kern="1200" dirty="0">
                <a:solidFill>
                  <a:schemeClr val="tx1"/>
                </a:solidFill>
                <a:effectLst/>
                <a:latin typeface="Segoe UI" panose="020B0502040204020203" pitchFamily="34" charset="0"/>
                <a:ea typeface="+mn-ea"/>
                <a:cs typeface="+mn-cs"/>
              </a:rPr>
              <a:t>-size` argument is not supplied at the time the node pool is created, the node members will be created in a default size (`Standard_DS2_v2` for Linux node pools and `Standard_DS2_v3` for Windows node pools).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restrict the new compute to just the desired workload(s), taints will need to be applied to nodes and then tolerations applied to pods (see [Taints and Tolerations](https://kubernetes.io/docs/concepts/scheduling-eviction/taint-and-toleration/)).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A taint is applied to a node that indicates only specific pods can be scheduled on them.</a:t>
            </a:r>
          </a:p>
          <a:p>
            <a:r>
              <a:rPr lang="en-US" sz="882" b="0" kern="1200" dirty="0">
                <a:solidFill>
                  <a:schemeClr val="tx1"/>
                </a:solidFill>
                <a:effectLst/>
                <a:latin typeface="Segoe UI" panose="020B0502040204020203" pitchFamily="34" charset="0"/>
                <a:ea typeface="+mn-ea"/>
                <a:cs typeface="+mn-cs"/>
              </a:rPr>
              <a:t>    - A toleration is then applied to a pod that allows them to tolerate a node's taint.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Taints can be applied to a node pool using the `--node-taints` parameter of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add` command.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add \</a:t>
            </a:r>
          </a:p>
          <a:p>
            <a:r>
              <a:rPr lang="en-US" sz="882" b="0" kern="1200" dirty="0">
                <a:solidFill>
                  <a:schemeClr val="tx1"/>
                </a:solidFill>
                <a:effectLst/>
                <a:latin typeface="Segoe UI" panose="020B0502040204020203" pitchFamily="34" charset="0"/>
                <a:ea typeface="+mn-ea"/>
                <a:cs typeface="+mn-cs"/>
              </a:rPr>
              <a:t>      -g ...</a:t>
            </a:r>
          </a:p>
          <a:p>
            <a:r>
              <a:rPr lang="en-US" sz="882" b="0" kern="1200" dirty="0">
                <a:solidFill>
                  <a:schemeClr val="tx1"/>
                </a:solidFill>
                <a:effectLst/>
                <a:latin typeface="Segoe UI" panose="020B0502040204020203" pitchFamily="34" charset="0"/>
                <a:ea typeface="+mn-ea"/>
                <a:cs typeface="+mn-cs"/>
              </a:rPr>
              <a:t>      -n ...</a:t>
            </a:r>
          </a:p>
          <a:p>
            <a:r>
              <a:rPr lang="en-US" sz="882" b="0" kern="1200" dirty="0">
                <a:solidFill>
                  <a:schemeClr val="tx1"/>
                </a:solidFill>
                <a:effectLst/>
                <a:latin typeface="Segoe UI" panose="020B0502040204020203" pitchFamily="34" charset="0"/>
                <a:ea typeface="+mn-ea"/>
                <a:cs typeface="+mn-cs"/>
              </a:rPr>
              <a:t>      --node-taints </a:t>
            </a:r>
            <a:r>
              <a:rPr lang="en-US" sz="882" b="0" kern="1200" dirty="0" err="1">
                <a:solidFill>
                  <a:schemeClr val="tx1"/>
                </a:solidFill>
                <a:effectLst/>
                <a:latin typeface="Segoe UI" panose="020B0502040204020203" pitchFamily="34" charset="0"/>
                <a:ea typeface="+mn-ea"/>
                <a:cs typeface="+mn-cs"/>
              </a:rPr>
              <a:t>iopspool</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sku</a:t>
            </a:r>
            <a:r>
              <a:rPr lang="en-US" sz="882" b="0" kern="1200" dirty="0">
                <a:solidFill>
                  <a:schemeClr val="tx1"/>
                </a:solidFill>
                <a:effectLst/>
                <a:latin typeface="Segoe UI" panose="020B0502040204020203" pitchFamily="34" charset="0"/>
                <a:ea typeface="+mn-ea"/>
                <a:cs typeface="+mn-cs"/>
              </a:rPr>
              <a:t>=</a:t>
            </a:r>
            <a:r>
              <a:rPr lang="en-US" sz="882" b="0" kern="1200" dirty="0" err="1">
                <a:solidFill>
                  <a:schemeClr val="tx1"/>
                </a:solidFill>
                <a:effectLst/>
                <a:latin typeface="Segoe UI" panose="020B0502040204020203" pitchFamily="34" charset="0"/>
                <a:ea typeface="+mn-ea"/>
                <a:cs typeface="+mn-cs"/>
              </a:rPr>
              <a:t>iops:NoSchedule</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Creating pods and specifying a toleration of `</a:t>
            </a:r>
            <a:r>
              <a:rPr lang="en-US" sz="882" b="0" kern="1200" dirty="0" err="1">
                <a:solidFill>
                  <a:schemeClr val="tx1"/>
                </a:solidFill>
                <a:effectLst/>
                <a:latin typeface="Segoe UI" panose="020B0502040204020203" pitchFamily="34" charset="0"/>
                <a:ea typeface="+mn-ea"/>
                <a:cs typeface="+mn-cs"/>
              </a:rPr>
              <a:t>sku</a:t>
            </a:r>
            <a:r>
              <a:rPr lang="en-US" sz="882" b="0" kern="1200" dirty="0">
                <a:solidFill>
                  <a:schemeClr val="tx1"/>
                </a:solidFill>
                <a:effectLst/>
                <a:latin typeface="Segoe UI" panose="020B0502040204020203" pitchFamily="34" charset="0"/>
                <a:ea typeface="+mn-ea"/>
                <a:cs typeface="+mn-cs"/>
              </a:rPr>
              <a:t>=</a:t>
            </a:r>
            <a:r>
              <a:rPr lang="en-US" sz="882" b="0" kern="1200" dirty="0" err="1">
                <a:solidFill>
                  <a:schemeClr val="tx1"/>
                </a:solidFill>
                <a:effectLst/>
                <a:latin typeface="Segoe UI" panose="020B0502040204020203" pitchFamily="34" charset="0"/>
                <a:ea typeface="+mn-ea"/>
                <a:cs typeface="+mn-cs"/>
              </a:rPr>
              <a:t>iops:NoSchedule</a:t>
            </a:r>
            <a:r>
              <a:rPr lang="en-US" sz="882" b="0" kern="1200" dirty="0">
                <a:solidFill>
                  <a:schemeClr val="tx1"/>
                </a:solidFill>
                <a:effectLst/>
                <a:latin typeface="Segoe UI" panose="020B0502040204020203" pitchFamily="34" charset="0"/>
                <a:ea typeface="+mn-ea"/>
                <a:cs typeface="+mn-cs"/>
              </a:rPr>
              <a:t>` will allow the pod to be scheduled on the specified node pool.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yaml</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apiVersion</a:t>
            </a:r>
            <a:r>
              <a:rPr lang="en-US" sz="882" b="0" kern="1200" dirty="0">
                <a:solidFill>
                  <a:schemeClr val="tx1"/>
                </a:solidFill>
                <a:effectLst/>
                <a:latin typeface="Segoe UI" panose="020B0502040204020203" pitchFamily="34" charset="0"/>
                <a:ea typeface="+mn-ea"/>
                <a:cs typeface="+mn-cs"/>
              </a:rPr>
              <a:t>: v1</a:t>
            </a:r>
          </a:p>
          <a:p>
            <a:r>
              <a:rPr lang="en-US" sz="882" b="0" kern="1200" dirty="0">
                <a:solidFill>
                  <a:schemeClr val="tx1"/>
                </a:solidFill>
                <a:effectLst/>
                <a:latin typeface="Segoe UI" panose="020B0502040204020203" pitchFamily="34" charset="0"/>
                <a:ea typeface="+mn-ea"/>
                <a:cs typeface="+mn-cs"/>
              </a:rPr>
              <a:t>    kind: Pod</a:t>
            </a:r>
          </a:p>
          <a:p>
            <a:r>
              <a:rPr lang="en-US" sz="882" b="0" kern="1200" dirty="0">
                <a:solidFill>
                  <a:schemeClr val="tx1"/>
                </a:solidFill>
                <a:effectLst/>
                <a:latin typeface="Segoe UI" panose="020B0502040204020203" pitchFamily="34" charset="0"/>
                <a:ea typeface="+mn-ea"/>
                <a:cs typeface="+mn-cs"/>
              </a:rPr>
              <a:t>    metadata:</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iopspod</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spec:</a:t>
            </a:r>
          </a:p>
          <a:p>
            <a:r>
              <a:rPr lang="en-US" sz="882" b="0" kern="1200" dirty="0">
                <a:solidFill>
                  <a:schemeClr val="tx1"/>
                </a:solidFill>
                <a:effectLst/>
                <a:latin typeface="Segoe UI" panose="020B0502040204020203" pitchFamily="34" charset="0"/>
                <a:ea typeface="+mn-ea"/>
                <a:cs typeface="+mn-cs"/>
              </a:rPr>
              <a:t>      containers:</a:t>
            </a:r>
          </a:p>
          <a:p>
            <a:r>
              <a:rPr lang="en-US" sz="882" b="0" kern="1200" dirty="0">
                <a:solidFill>
                  <a:schemeClr val="tx1"/>
                </a:solidFill>
                <a:effectLst/>
                <a:latin typeface="Segoe UI" panose="020B0502040204020203" pitchFamily="34" charset="0"/>
                <a:ea typeface="+mn-ea"/>
                <a:cs typeface="+mn-cs"/>
              </a:rPr>
              <a:t>      - image: nginx:1.15.9</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iopspod</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resources:</a:t>
            </a:r>
          </a:p>
          <a:p>
            <a:r>
              <a:rPr lang="en-US" sz="882" b="0" kern="1200" dirty="0">
                <a:solidFill>
                  <a:schemeClr val="tx1"/>
                </a:solidFill>
                <a:effectLst/>
                <a:latin typeface="Segoe UI" panose="020B0502040204020203" pitchFamily="34" charset="0"/>
                <a:ea typeface="+mn-ea"/>
                <a:cs typeface="+mn-cs"/>
              </a:rPr>
              <a:t>          requests: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100m</a:t>
            </a:r>
          </a:p>
          <a:p>
            <a:r>
              <a:rPr lang="en-US" sz="882" b="0" kern="1200" dirty="0">
                <a:solidFill>
                  <a:schemeClr val="tx1"/>
                </a:solidFill>
                <a:effectLst/>
                <a:latin typeface="Segoe UI" panose="020B0502040204020203" pitchFamily="34" charset="0"/>
                <a:ea typeface="+mn-ea"/>
                <a:cs typeface="+mn-cs"/>
              </a:rPr>
              <a:t>            memory: 128Mi</a:t>
            </a:r>
          </a:p>
          <a:p>
            <a:r>
              <a:rPr lang="en-US" sz="882" b="0" kern="1200" dirty="0">
                <a:solidFill>
                  <a:schemeClr val="tx1"/>
                </a:solidFill>
                <a:effectLst/>
                <a:latin typeface="Segoe UI" panose="020B0502040204020203" pitchFamily="34" charset="0"/>
                <a:ea typeface="+mn-ea"/>
                <a:cs typeface="+mn-cs"/>
              </a:rPr>
              <a:t>          limits: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1</a:t>
            </a:r>
          </a:p>
          <a:p>
            <a:r>
              <a:rPr lang="en-US" sz="882" b="0" kern="1200" dirty="0">
                <a:solidFill>
                  <a:schemeClr val="tx1"/>
                </a:solidFill>
                <a:effectLst/>
                <a:latin typeface="Segoe UI" panose="020B0502040204020203" pitchFamily="34" charset="0"/>
                <a:ea typeface="+mn-ea"/>
                <a:cs typeface="+mn-cs"/>
              </a:rPr>
              <a:t>            memory: 2G</a:t>
            </a:r>
          </a:p>
          <a:p>
            <a:r>
              <a:rPr lang="en-US" sz="882" b="0" kern="1200" dirty="0">
                <a:solidFill>
                  <a:schemeClr val="tx1"/>
                </a:solidFill>
                <a:effectLst/>
                <a:latin typeface="Segoe UI" panose="020B0502040204020203" pitchFamily="34" charset="0"/>
                <a:ea typeface="+mn-ea"/>
                <a:cs typeface="+mn-cs"/>
              </a:rPr>
              <a:t>      tolerations:</a:t>
            </a:r>
          </a:p>
          <a:p>
            <a:r>
              <a:rPr lang="en-US" sz="882" b="0" kern="1200" dirty="0">
                <a:solidFill>
                  <a:schemeClr val="tx1"/>
                </a:solidFill>
                <a:effectLst/>
                <a:latin typeface="Segoe UI" panose="020B0502040204020203" pitchFamily="34" charset="0"/>
                <a:ea typeface="+mn-ea"/>
                <a:cs typeface="+mn-cs"/>
              </a:rPr>
              <a:t>      - key: "</a:t>
            </a:r>
            <a:r>
              <a:rPr lang="en-US" sz="882" b="0" kern="1200" dirty="0" err="1">
                <a:solidFill>
                  <a:schemeClr val="tx1"/>
                </a:solidFill>
                <a:effectLst/>
                <a:latin typeface="Segoe UI" panose="020B0502040204020203" pitchFamily="34" charset="0"/>
                <a:ea typeface="+mn-ea"/>
                <a:cs typeface="+mn-cs"/>
              </a:rPr>
              <a:t>sku</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operator: "Equal"</a:t>
            </a:r>
          </a:p>
          <a:p>
            <a:r>
              <a:rPr lang="en-US" sz="882" b="0" kern="1200" dirty="0">
                <a:solidFill>
                  <a:schemeClr val="tx1"/>
                </a:solidFill>
                <a:effectLst/>
                <a:latin typeface="Segoe UI" panose="020B0502040204020203" pitchFamily="34" charset="0"/>
                <a:ea typeface="+mn-ea"/>
                <a:cs typeface="+mn-cs"/>
              </a:rPr>
              <a:t>        value: "</a:t>
            </a:r>
            <a:r>
              <a:rPr lang="en-US" sz="882" b="0" kern="1200" dirty="0" err="1">
                <a:solidFill>
                  <a:schemeClr val="tx1"/>
                </a:solidFill>
                <a:effectLst/>
                <a:latin typeface="Segoe UI" panose="020B0502040204020203" pitchFamily="34" charset="0"/>
                <a:ea typeface="+mn-ea"/>
                <a:cs typeface="+mn-cs"/>
              </a:rPr>
              <a:t>iops</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effect: "</a:t>
            </a:r>
            <a:r>
              <a:rPr lang="en-US" sz="882" b="0" kern="1200" dirty="0" err="1">
                <a:solidFill>
                  <a:schemeClr val="tx1"/>
                </a:solidFill>
                <a:effectLst/>
                <a:latin typeface="Segoe UI" panose="020B0502040204020203" pitchFamily="34" charset="0"/>
                <a:ea typeface="+mn-ea"/>
                <a:cs typeface="+mn-cs"/>
              </a:rPr>
              <a:t>NoSchedule</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4688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What IP addressing scheme would you recommend to Contoso Commerce to best balance resource usage for nodes and pods?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When the new cluster is provisioned, it will need to be configured for Azure CNI networking (see [Configure Azure CNI networking in Azure Kubernetes Service (AKS)](https://docs.microsoft.com/azure/aks/configure-azure-cni)) so that each pod can be exposed directly to the subnet directly through a private IP.</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Creating a new cluster with CNI will require several pieces of information: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**Virtual network** with defined address range.</a:t>
            </a:r>
          </a:p>
          <a:p>
            <a:r>
              <a:rPr lang="en-US" sz="882" b="0" kern="1200" dirty="0">
                <a:solidFill>
                  <a:schemeClr val="tx1"/>
                </a:solidFill>
                <a:effectLst/>
                <a:latin typeface="Segoe UI" panose="020B0502040204020203" pitchFamily="34" charset="0"/>
                <a:ea typeface="+mn-ea"/>
                <a:cs typeface="+mn-cs"/>
              </a:rPr>
              <a:t>    - **Subnet** with defined address range. The subnet must be large enough to accommodate the nodes, pods, and all Kubernetes and Azure resources that need to be deployed with your cluster. This includes resources such as internal Azure Load Balancer(s).</a:t>
            </a:r>
          </a:p>
          <a:p>
            <a:r>
              <a:rPr lang="en-US" sz="882" b="0" kern="1200" dirty="0">
                <a:solidFill>
                  <a:schemeClr val="tx1"/>
                </a:solidFill>
                <a:effectLst/>
                <a:latin typeface="Segoe UI" panose="020B0502040204020203" pitchFamily="34" charset="0"/>
                <a:ea typeface="+mn-ea"/>
                <a:cs typeface="+mn-cs"/>
              </a:rPr>
              <a:t>    - **Kubernetes service address range** which is not used by any network element connected to the **virtual network**.</a:t>
            </a:r>
          </a:p>
          <a:p>
            <a:r>
              <a:rPr lang="en-US" sz="882" b="0" kern="1200" dirty="0">
                <a:solidFill>
                  <a:schemeClr val="tx1"/>
                </a:solidFill>
                <a:effectLst/>
                <a:latin typeface="Segoe UI" panose="020B0502040204020203" pitchFamily="34" charset="0"/>
                <a:ea typeface="+mn-ea"/>
                <a:cs typeface="+mn-cs"/>
              </a:rPr>
              <a:t>    - **Kubernetes DNS service IP address** which defines an IP address within your **Kubernetes service address range** that is used for cluster discovery.</a:t>
            </a:r>
          </a:p>
          <a:p>
            <a:r>
              <a:rPr lang="en-US" sz="882" b="0" kern="1200" dirty="0">
                <a:solidFill>
                  <a:schemeClr val="tx1"/>
                </a:solidFill>
                <a:effectLst/>
                <a:latin typeface="Segoe UI" panose="020B0502040204020203" pitchFamily="34" charset="0"/>
                <a:ea typeface="+mn-ea"/>
                <a:cs typeface="+mn-cs"/>
              </a:rPr>
              <a:t>    - **Docker bridge address** which represents the default *docker0* bridge present in all Docker installations. This must be a CIDR range that does not collide with the rest of the CIDRs on your network, including the cluster and pod CIDR ranges.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calculate the minimum node and pod subnet size including an additional node for upgrade operations: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(number of nodes + 1) + ((number of nodes + 1) * maximum pods per node that you configure)</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Consider that each node in the cluster today runs up to 100 pods comfortably with only the existing e-Commerce platform in place. To accommodate just the existing cluster and its default node pool assuming 100 pods per node: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((3 + 1) + ((3 + 1) * 110) = 444 IPs required</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Even though 100 pods run the existing workload, we want to ensure there is slight overhead for system pods. 10 was used here as that is the minimum value of maximum number of pods per node when using Azure CNI (see [Configure maximum - new clusters](https://docs.microsoft.com/azure/aks/configure-azure-cni#configure-maximum---new-clusters)).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As we do not know the IP addressing requirements of the new data analytics workload, we will assume the same number of pods per node (even though those will be running on a different node pool). This would mean we need another *444* IPs for another 3 node pool, bringing our total cluster nodes to 6 (3 per node pool) and our minimum IP requirements to *888*. With the minimal requirements, we would need an IP range of *at least* a `/22`:</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10.0.0.0/22 = 10.0.0.0 - 10.0.3.255 (1,022 addresses)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Of course, this does limit us for future growth as we only have *134* IPs remaining. To allow for meaningful future growth, it is recommended to use at least a `/21`.</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10.0.0.0/21 = 10.0.0.0. - 10.0.7.255 (2046 addresses)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you know all of your address ranges, you can proceed to create your virtual network. Once your virtual network resource has been provisioned and you have retrieved the resource ID of the subnet you want to use for IP allocation to nodes and pods you can create your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retrieve the subnet resource. e.g.:</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/subscriptions/&lt;</a:t>
            </a:r>
            <a:r>
              <a:rPr lang="en-US" sz="882" b="0" i="1" kern="1200" dirty="0" err="1">
                <a:solidFill>
                  <a:schemeClr val="tx1"/>
                </a:solidFill>
                <a:effectLst/>
                <a:latin typeface="Segoe UI" panose="020B0502040204020203" pitchFamily="34" charset="0"/>
                <a:ea typeface="+mn-ea"/>
                <a:cs typeface="+mn-cs"/>
              </a:rPr>
              <a:t>guid</a:t>
            </a:r>
            <a:r>
              <a:rPr lang="en-US" sz="882" b="0" i="1" kern="1200" dirty="0">
                <a:solidFill>
                  <a:schemeClr val="tx1"/>
                </a:solidFill>
                <a:effectLst/>
                <a:latin typeface="Segoe UI" panose="020B0502040204020203" pitchFamily="34" charset="0"/>
                <a:ea typeface="+mn-ea"/>
                <a:cs typeface="+mn-cs"/>
              </a:rPr>
              <a:t>&gt;/</a:t>
            </a:r>
            <a:r>
              <a:rPr lang="en-US" sz="882" b="0" i="1" kern="1200" dirty="0" err="1">
                <a:solidFill>
                  <a:schemeClr val="tx1"/>
                </a:solidFill>
                <a:effectLst/>
                <a:latin typeface="Segoe UI" panose="020B0502040204020203" pitchFamily="34" charset="0"/>
                <a:ea typeface="+mn-ea"/>
                <a:cs typeface="+mn-cs"/>
              </a:rPr>
              <a:t>resourceGroups</a:t>
            </a:r>
            <a:r>
              <a:rPr lang="en-US" sz="882" b="0" i="1" kern="1200" dirty="0">
                <a:solidFill>
                  <a:schemeClr val="tx1"/>
                </a:solidFill>
                <a:effectLst/>
                <a:latin typeface="Segoe UI" panose="020B0502040204020203" pitchFamily="34" charset="0"/>
                <a:ea typeface="+mn-ea"/>
                <a:cs typeface="+mn-cs"/>
              </a:rPr>
              <a:t>/</a:t>
            </a:r>
            <a:r>
              <a:rPr lang="en-US" sz="882" b="0" i="1" kern="1200" dirty="0" err="1">
                <a:solidFill>
                  <a:schemeClr val="tx1"/>
                </a:solidFill>
                <a:effectLst/>
                <a:latin typeface="Segoe UI" panose="020B0502040204020203" pitchFamily="34" charset="0"/>
                <a:ea typeface="+mn-ea"/>
                <a:cs typeface="+mn-cs"/>
              </a:rPr>
              <a:t>constosAKSrg</a:t>
            </a:r>
            <a:r>
              <a:rPr lang="en-US" sz="882" b="0" i="1" kern="1200" dirty="0">
                <a:solidFill>
                  <a:schemeClr val="tx1"/>
                </a:solidFill>
                <a:effectLst/>
                <a:latin typeface="Segoe UI" panose="020B0502040204020203" pitchFamily="34" charset="0"/>
                <a:ea typeface="+mn-ea"/>
                <a:cs typeface="+mn-cs"/>
              </a:rPr>
              <a:t>/providers/</a:t>
            </a:r>
            <a:r>
              <a:rPr lang="en-US" sz="882" b="0" i="1" kern="1200" dirty="0" err="1">
                <a:solidFill>
                  <a:schemeClr val="tx1"/>
                </a:solidFill>
                <a:effectLst/>
                <a:latin typeface="Segoe UI" panose="020B0502040204020203" pitchFamily="34" charset="0"/>
                <a:ea typeface="+mn-ea"/>
                <a:cs typeface="+mn-cs"/>
              </a:rPr>
              <a:t>Microsoft.Network</a:t>
            </a:r>
            <a:r>
              <a:rPr lang="en-US" sz="882" b="0" i="1" kern="1200" dirty="0">
                <a:solidFill>
                  <a:schemeClr val="tx1"/>
                </a:solidFill>
                <a:effectLst/>
                <a:latin typeface="Segoe UI" panose="020B0502040204020203" pitchFamily="34" charset="0"/>
                <a:ea typeface="+mn-ea"/>
                <a:cs typeface="+mn-cs"/>
              </a:rPr>
              <a:t>/</a:t>
            </a:r>
            <a:r>
              <a:rPr lang="en-US" sz="882" b="0" i="1" kern="1200" dirty="0" err="1">
                <a:solidFill>
                  <a:schemeClr val="tx1"/>
                </a:solidFill>
                <a:effectLst/>
                <a:latin typeface="Segoe UI" panose="020B0502040204020203" pitchFamily="34" charset="0"/>
                <a:ea typeface="+mn-ea"/>
                <a:cs typeface="+mn-cs"/>
              </a:rPr>
              <a:t>virtualNetworks</a:t>
            </a:r>
            <a:r>
              <a:rPr lang="en-US" sz="882" b="0" i="1" kern="1200" dirty="0">
                <a:solidFill>
                  <a:schemeClr val="tx1"/>
                </a:solidFill>
                <a:effectLst/>
                <a:latin typeface="Segoe UI" panose="020B0502040204020203" pitchFamily="34" charset="0"/>
                <a:ea typeface="+mn-ea"/>
                <a:cs typeface="+mn-cs"/>
              </a:rPr>
              <a:t>/</a:t>
            </a:r>
            <a:r>
              <a:rPr lang="en-US" sz="882" b="0" i="1" kern="1200" dirty="0" err="1">
                <a:solidFill>
                  <a:schemeClr val="tx1"/>
                </a:solidFill>
                <a:effectLst/>
                <a:latin typeface="Segoe UI" panose="020B0502040204020203" pitchFamily="34" charset="0"/>
                <a:ea typeface="+mn-ea"/>
                <a:cs typeface="+mn-cs"/>
              </a:rPr>
              <a:t>constosAKSvnet</a:t>
            </a:r>
            <a:r>
              <a:rPr lang="en-US" sz="882" b="0" i="1" kern="1200" dirty="0">
                <a:solidFill>
                  <a:schemeClr val="tx1"/>
                </a:solidFill>
                <a:effectLst/>
                <a:latin typeface="Segoe UI" panose="020B0502040204020203" pitchFamily="34" charset="0"/>
                <a:ea typeface="+mn-ea"/>
                <a:cs typeface="+mn-cs"/>
              </a:rPr>
              <a:t>/subnets/default</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network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 subnet list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-name </a:t>
            </a:r>
            <a:r>
              <a:rPr lang="en-US" sz="882" b="0" kern="1200" dirty="0" err="1">
                <a:solidFill>
                  <a:schemeClr val="tx1"/>
                </a:solidFill>
                <a:effectLst/>
                <a:latin typeface="Segoe UI" panose="020B0502040204020203" pitchFamily="34" charset="0"/>
                <a:ea typeface="+mn-ea"/>
                <a:cs typeface="+mn-cs"/>
              </a:rPr>
              <a:t>constosAKSvnet</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--query "[0].id" --output </a:t>
            </a:r>
            <a:r>
              <a:rPr lang="en-US" sz="882" b="0" kern="1200" dirty="0" err="1">
                <a:solidFill>
                  <a:schemeClr val="tx1"/>
                </a:solidFill>
                <a:effectLst/>
                <a:latin typeface="Segoe UI" panose="020B0502040204020203" pitchFamily="34" charset="0"/>
                <a:ea typeface="+mn-ea"/>
                <a:cs typeface="+mn-cs"/>
              </a:rPr>
              <a:t>tsv</a:t>
            </a:r>
            <a:endParaRPr lang="en-US" sz="882" b="0" kern="1200" dirty="0">
              <a:solidFill>
                <a:schemeClr val="tx1"/>
              </a:solidFill>
              <a:effectLst/>
              <a:latin typeface="Segoe UI" panose="020B0502040204020203" pitchFamily="34" charset="0"/>
              <a:ea typeface="+mn-ea"/>
              <a:cs typeface="+mn-cs"/>
            </a:endParaRP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--network-plugin azure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--docker-bridge-address 172.17.0.1/16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dns</a:t>
            </a:r>
            <a:r>
              <a:rPr lang="en-US" sz="882" b="0" kern="1200" dirty="0">
                <a:solidFill>
                  <a:schemeClr val="tx1"/>
                </a:solidFill>
                <a:effectLst/>
                <a:latin typeface="Segoe UI" panose="020B0502040204020203" pitchFamily="34" charset="0"/>
                <a:ea typeface="+mn-ea"/>
                <a:cs typeface="+mn-cs"/>
              </a:rPr>
              <a:t>-service-</a:t>
            </a:r>
            <a:r>
              <a:rPr lang="en-US" sz="882" b="0" kern="1200" dirty="0" err="1">
                <a:solidFill>
                  <a:schemeClr val="tx1"/>
                </a:solidFill>
                <a:effectLst/>
                <a:latin typeface="Segoe UI" panose="020B0502040204020203" pitchFamily="34" charset="0"/>
                <a:ea typeface="+mn-ea"/>
                <a:cs typeface="+mn-cs"/>
              </a:rPr>
              <a:t>ip</a:t>
            </a:r>
            <a:r>
              <a:rPr lang="en-US" sz="882" b="0" kern="1200" dirty="0">
                <a:solidFill>
                  <a:schemeClr val="tx1"/>
                </a:solidFill>
                <a:effectLst/>
                <a:latin typeface="Segoe UI" panose="020B0502040204020203" pitchFamily="34" charset="0"/>
                <a:ea typeface="+mn-ea"/>
                <a:cs typeface="+mn-cs"/>
              </a:rPr>
              <a:t> 10.2.0.10 \</a:t>
            </a:r>
          </a:p>
          <a:p>
            <a:r>
              <a:rPr lang="en-US" sz="882" b="0" kern="1200" dirty="0">
                <a:solidFill>
                  <a:schemeClr val="tx1"/>
                </a:solidFill>
                <a:effectLst/>
                <a:latin typeface="Segoe UI" panose="020B0502040204020203" pitchFamily="34" charset="0"/>
                <a:ea typeface="+mn-ea"/>
                <a:cs typeface="+mn-cs"/>
              </a:rPr>
              <a:t>      --service-</a:t>
            </a:r>
            <a:r>
              <a:rPr lang="en-US" sz="882" b="0" kern="1200" dirty="0" err="1">
                <a:solidFill>
                  <a:schemeClr val="tx1"/>
                </a:solidFill>
                <a:effectLst/>
                <a:latin typeface="Segoe UI" panose="020B0502040204020203" pitchFamily="34" charset="0"/>
                <a:ea typeface="+mn-ea"/>
                <a:cs typeface="+mn-cs"/>
              </a:rPr>
              <a:t>cidr</a:t>
            </a:r>
            <a:r>
              <a:rPr lang="en-US" sz="882" b="0" kern="1200" dirty="0">
                <a:solidFill>
                  <a:schemeClr val="tx1"/>
                </a:solidFill>
                <a:effectLst/>
                <a:latin typeface="Segoe UI" panose="020B0502040204020203" pitchFamily="34" charset="0"/>
                <a:ea typeface="+mn-ea"/>
                <a:cs typeface="+mn-cs"/>
              </a:rPr>
              <a:t> 10.2.0.0/24 \</a:t>
            </a:r>
          </a:p>
          <a:p>
            <a:r>
              <a:rPr lang="en-US" sz="882" b="0" kern="1200" dirty="0">
                <a:solidFill>
                  <a:schemeClr val="tx1"/>
                </a:solidFill>
                <a:effectLst/>
                <a:latin typeface="Segoe UI" panose="020B0502040204020203" pitchFamily="34" charset="0"/>
                <a:ea typeface="+mn-ea"/>
                <a:cs typeface="+mn-cs"/>
              </a:rPr>
              <a:t>      --generate-</a:t>
            </a:r>
            <a:r>
              <a:rPr lang="en-US" sz="882" b="0" kern="1200" dirty="0" err="1">
                <a:solidFill>
                  <a:schemeClr val="tx1"/>
                </a:solidFill>
                <a:effectLst/>
                <a:latin typeface="Segoe UI" panose="020B0502040204020203" pitchFamily="34" charset="0"/>
                <a:ea typeface="+mn-ea"/>
                <a:cs typeface="+mn-cs"/>
              </a:rPr>
              <a:t>ssh</a:t>
            </a:r>
            <a:r>
              <a:rPr lang="en-US" sz="882" b="0" kern="1200" dirty="0">
                <a:solidFill>
                  <a:schemeClr val="tx1"/>
                </a:solidFill>
                <a:effectLst/>
                <a:latin typeface="Segoe UI" panose="020B0502040204020203" pitchFamily="34" charset="0"/>
                <a:ea typeface="+mn-ea"/>
                <a:cs typeface="+mn-cs"/>
              </a:rPr>
              <a:t>-keys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1. **Design:** How did you accommodate future growth and cluster upgrades in your IP address scheme?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The number of IP addresses required should include considerations for upgrade and scaling operations. If you set the IP address range to only support a fixed number of nodes, you cannot upgrade or scale your cluster.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50254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What considerations are there for network security with pods being exposed directly to the virtual network?</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There are a number of considerations for securing not only your pods, but also the traffic between those pods. All pods in an AKS cluster can send and receive traffic without limitations, by default. Network Policy in Kubernetes will allow us to define rules for ingress and egress within the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Network Policy is a Kubernetes specification that defines access policies for communication between pods. Using Network Policies, we define an ordered set of rules to send and receive traffic and apply them to a collection of pods that match one or more label selectors. Network policies can be defined in one-off manifests or as a part of a wider manifest which creates a deployment or a service.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AKS supports two ways to implement network policy - *Azure Network Policies* or *Calico Network Policies* (see [Differences between Azure and Calico policies and their capabilities](https://docs.microsoft.com/azure/aks/use-network-policies#differences-between-azure-and-calico-policies-and-their-capabilities)).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Network Policy and the selection of Azure or Calico policy must be selected at the time the cluster is created and cannot be added later. This can be done with the `--network-policy` argument of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command. Extending the command we used to create the cluster earlier with CNI, we would end up with:</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--network-plugin azure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--docker-bridge-address 172.17.0.1/16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dns</a:t>
            </a:r>
            <a:r>
              <a:rPr lang="en-US" sz="882" b="0" kern="1200" dirty="0">
                <a:solidFill>
                  <a:schemeClr val="tx1"/>
                </a:solidFill>
                <a:effectLst/>
                <a:latin typeface="Segoe UI" panose="020B0502040204020203" pitchFamily="34" charset="0"/>
                <a:ea typeface="+mn-ea"/>
                <a:cs typeface="+mn-cs"/>
              </a:rPr>
              <a:t>-service-</a:t>
            </a:r>
            <a:r>
              <a:rPr lang="en-US" sz="882" b="0" kern="1200" dirty="0" err="1">
                <a:solidFill>
                  <a:schemeClr val="tx1"/>
                </a:solidFill>
                <a:effectLst/>
                <a:latin typeface="Segoe UI" panose="020B0502040204020203" pitchFamily="34" charset="0"/>
                <a:ea typeface="+mn-ea"/>
                <a:cs typeface="+mn-cs"/>
              </a:rPr>
              <a:t>ip</a:t>
            </a:r>
            <a:r>
              <a:rPr lang="en-US" sz="882" b="0" kern="1200" dirty="0">
                <a:solidFill>
                  <a:schemeClr val="tx1"/>
                </a:solidFill>
                <a:effectLst/>
                <a:latin typeface="Segoe UI" panose="020B0502040204020203" pitchFamily="34" charset="0"/>
                <a:ea typeface="+mn-ea"/>
                <a:cs typeface="+mn-cs"/>
              </a:rPr>
              <a:t> 10.2.0.10 \</a:t>
            </a:r>
          </a:p>
          <a:p>
            <a:r>
              <a:rPr lang="en-US" sz="882" b="0" kern="1200" dirty="0">
                <a:solidFill>
                  <a:schemeClr val="tx1"/>
                </a:solidFill>
                <a:effectLst/>
                <a:latin typeface="Segoe UI" panose="020B0502040204020203" pitchFamily="34" charset="0"/>
                <a:ea typeface="+mn-ea"/>
                <a:cs typeface="+mn-cs"/>
              </a:rPr>
              <a:t>      --service-</a:t>
            </a:r>
            <a:r>
              <a:rPr lang="en-US" sz="882" b="0" kern="1200" dirty="0" err="1">
                <a:solidFill>
                  <a:schemeClr val="tx1"/>
                </a:solidFill>
                <a:effectLst/>
                <a:latin typeface="Segoe UI" panose="020B0502040204020203" pitchFamily="34" charset="0"/>
                <a:ea typeface="+mn-ea"/>
                <a:cs typeface="+mn-cs"/>
              </a:rPr>
              <a:t>cidr</a:t>
            </a:r>
            <a:r>
              <a:rPr lang="en-US" sz="882" b="0" kern="1200" dirty="0">
                <a:solidFill>
                  <a:schemeClr val="tx1"/>
                </a:solidFill>
                <a:effectLst/>
                <a:latin typeface="Segoe UI" panose="020B0502040204020203" pitchFamily="34" charset="0"/>
                <a:ea typeface="+mn-ea"/>
                <a:cs typeface="+mn-cs"/>
              </a:rPr>
              <a:t> 10.2.0.0/24 \</a:t>
            </a:r>
          </a:p>
          <a:p>
            <a:r>
              <a:rPr lang="en-US" sz="882" b="0" kern="1200" dirty="0">
                <a:solidFill>
                  <a:schemeClr val="tx1"/>
                </a:solidFill>
                <a:effectLst/>
                <a:latin typeface="Segoe UI" panose="020B0502040204020203" pitchFamily="34" charset="0"/>
                <a:ea typeface="+mn-ea"/>
                <a:cs typeface="+mn-cs"/>
              </a:rPr>
              <a:t>      --generate-</a:t>
            </a:r>
            <a:r>
              <a:rPr lang="en-US" sz="882" b="0" kern="1200" dirty="0" err="1">
                <a:solidFill>
                  <a:schemeClr val="tx1"/>
                </a:solidFill>
                <a:effectLst/>
                <a:latin typeface="Segoe UI" panose="020B0502040204020203" pitchFamily="34" charset="0"/>
                <a:ea typeface="+mn-ea"/>
                <a:cs typeface="+mn-cs"/>
              </a:rPr>
              <a:t>ssh</a:t>
            </a:r>
            <a:r>
              <a:rPr lang="en-US" sz="882" b="0" kern="1200" dirty="0">
                <a:solidFill>
                  <a:schemeClr val="tx1"/>
                </a:solidFill>
                <a:effectLst/>
                <a:latin typeface="Segoe UI" panose="020B0502040204020203" pitchFamily="34" charset="0"/>
                <a:ea typeface="+mn-ea"/>
                <a:cs typeface="+mn-cs"/>
              </a:rPr>
              <a:t>-keys \</a:t>
            </a:r>
          </a:p>
          <a:p>
            <a:r>
              <a:rPr lang="en-US" sz="882" b="0" kern="1200" dirty="0">
                <a:solidFill>
                  <a:schemeClr val="tx1"/>
                </a:solidFill>
                <a:effectLst/>
                <a:latin typeface="Segoe UI" panose="020B0502040204020203" pitchFamily="34" charset="0"/>
                <a:ea typeface="+mn-ea"/>
                <a:cs typeface="+mn-cs"/>
              </a:rPr>
              <a:t>      --network-policy azure</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After the cluster is provisioned, traffic rules can be targeted to namespaces, allowing for flexibility in policy enforcement on a workload-by-workload basis.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For more information, see [Secure traffic between pods using network policies in Azure Kubernetes Service (AKS)](https://docs.microsoft.com/azure/aks/use-network-policies).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73410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**Node operating system**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1. **Design:** What considerations are there to deploy AKS clusters for Contoso Commerce with Ubuntu 18.04? Are there material impacts to the business if they move forward with their current plan?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AKS now supports Ubuntu 18.04 as the node operating system (OS), however this feature is in preview. During this preview period, both Ubuntu 16.04 and Ubuntu 18.04 are available.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As a preview feature, a very important consideration here is Microsoft's [Supplemental Terms of Use for Microsoft Azure Previews](https://azure.microsoft.com/support/legal/preview-supplemental-terms/) which state: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&gt; *PREVIEWS ARE PROVIDED "AS-IS," "WITH ALL FAULTS," AND "AS AVAILABLE," AND ARE EXCLUDED FROM THE SERVICE LEVEL AGREEMENTS AND LIMITED WARRANTY. Previews may not be covered by customer support. Previews may be subject to reduced or different security, compliance and privacy commitments, as further explained in the [Microsoft Online Services Privacy Statement](https://go.microsoft.com/fwlink/?LinkId=131004&amp;clcid=0x409), [Microsoft Azure Trust Center](https://azure.microsoft.com/overview/trusted-cloud/), the [Online Services Terms](https://www.microsoftvolumelicensing.com/DocumentSearch.aspx?Mode=3&amp;DocumentTypeId=31), and any additional notices provided with the Preview. Customers should not use Previews to process Personal Data or other data that is subject to heightened compliance requirements... We may change or discontinue Previews at any time without notice. We also may choose not to release a Preview into "General Availability."*</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this time, with Ubuntu 18.04 only available in a preview state, you may consider informing the customer of any limitations or constraints that will be present in your SLA for operations due to the use of a preview feature.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Also consider that in a default configuration, AKS does not come with an SLA which is a risk for any implementation, perhaps even more so for a service provider who is providing services around the management of AKS for customers.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As of March 2020, an [Azure Kubernetes Service (AKS) Uptime SLA](https://azure.microsoft.com/support/legal/sla/kubernetes-service/v1_1/) is available for purchase. This is a financially backed SLA and provides for availability of 99.95% for the Kubernetes API Server for AKS clusters that use Azure Availability Zones and 99.9% for AKS clusters that do not use Azure Availability Zones.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It is important to recognize the distinction between AKS service availability which refers to uptime of the Kubernetes control plane and the availability of a specific workload which is running on Azure VMs. Although the control plane may be unavailable if the control plane is not ready, your cluster workloads running on Azure VMs can still function.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16383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Contoso Commerce will need a "go-forward" plan as new versions of Ubuntu become available. What approach would you recommend they take to perform rapid testing of new operating systems with support for Kubernetes and how would you implement your approach?</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As new versions of Ubuntu are released in a preview state, new clusters can be provisioned in Azure which target the new OS and testing can be performed against them.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It is also possible to test new operating systems before they are </a:t>
            </a:r>
            <a:r>
              <a:rPr lang="en-US" sz="882" b="0" kern="1200" dirty="0" err="1">
                <a:solidFill>
                  <a:schemeClr val="tx1"/>
                </a:solidFill>
                <a:effectLst/>
                <a:latin typeface="Segoe UI" panose="020B0502040204020203" pitchFamily="34" charset="0"/>
                <a:ea typeface="+mn-ea"/>
                <a:cs typeface="+mn-cs"/>
              </a:rPr>
              <a:t>avaialble</a:t>
            </a:r>
            <a:r>
              <a:rPr lang="en-US" sz="882" b="0" kern="1200" dirty="0">
                <a:solidFill>
                  <a:schemeClr val="tx1"/>
                </a:solidFill>
                <a:effectLst/>
                <a:latin typeface="Segoe UI" panose="020B0502040204020203" pitchFamily="34" charset="0"/>
                <a:ea typeface="+mn-ea"/>
                <a:cs typeface="+mn-cs"/>
              </a:rPr>
              <a:t> in the formal AKS service by leverage the underlying deployment and provisioning engine that Microsoft uses for AKS - [AKS Engine](https://github.com/Azure/aks-engine):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&gt; *AKS Engine provides convenient tooling to quickly bootstrap Kubernetes clusters on Azure. By leveraging ARM (Azure Resource Manager), AKS Engine helps you create, destroy and maintain clusters provisioned with basic IaaS resources in Azure. AKS Engine is also the library used by AKS for performing these operations to provide managed service implementations.*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33407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How will you migrate existing applications from the current cluster to a new cluster for validation?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There are number of circumstances which will require a new AKS cluster outside of even this migration from the customers current cluster to a new cluster with the features that they require which you manage.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In general, you can be better positioned to lessen the number of future migrations by adopting AKS features such as clusters backed by Virtual Machine Scale Sets (VMSS) and Azure Standard Load Balancer to ensure you get access to the latest features such as multiple node pools and [Azure Policy](https://docs.microsoft.com/azure/governance/policy/concepts/rego-for-aks).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In regard to specific migration, you know that deployments today are currently executed manually from a series of scripts that are stored in source control with each application. Deployments are mixed, with some teams using native Kubernetes deployments and others adopting Helm. With manual deployments already authored, you can use the existing deployment scripts to target the new environment and modify them as required.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73236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How will you minimize downtime for currently running workloads?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For many applications, especially complex applications that are critical to the success of the business, it may be necessary to migration application components over time. If the migration can not be executed within the window provided by the business, it will be necessary to stand up the new cluster and begin migrating individual services and deployments.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This will likely require the implementation of a [load-balancing service](https://docs.microsoft.com/azure/aks/aks-migration#high-availability-and-business-continuity) that is external to the cluster such as Azure Application Gateway, Azure Traffic Manager, or Azure Front Door Service.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![AKS with Azure Traffic Manager in two regions](images/aks-azure-traffic-manager.png)</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Ultimately, you will need to undertake an assessment of the time it takes to deploy the workloads required and perform any data migrations to further refine your approach.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8325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What would you recommend to automate the execution of deployments based on the approach Contoso Commerce has used to-date?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It would be appropriate to suggest that Contoso Commerce consider implementing Continuous Integration/Continuous Deployment (CI/CD) using Azure Pipelines (see [Build and deploy to Azure Kubernetes Service](https://docs.microsoft.com/azure/devops/pipelines/ecosystems/kubernetes/aks-template?view=azure-devops)) or GitHub Actions (see [Deploy to Kubernetes cluster](https://github.com/marketplace/actions/deploy-to-kubernetes-cluster)). Any investments in deployment automation now will greatly increase the speed at which new clusters can be deployed in the future - and new clusters will need to be deployed in the future as new features become available that can not be enabled on the existing cluster.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9849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How will you collect and monitor cluster, node, and pod health and performance? Where will the logs be stored and how will they be accessed?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Telemetry from the cluster, cluster nodes, and pods will be consolidated within a Log Analytics workspace. This will require the implementation of [Azure Monitor for containers](https://docs.microsoft.com/azure/azure-monitor/insights/container-insights-overview).</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Azure Monitor for containers gives you performance visibility by collecting memory and processor metrics from controllers, nodes, and containers that are available in Kubernetes through the Metrics API. Container logs are also collected. After you enable monitoring from Kubernetes clusters, metrics and logs are automatically collected for you through a containerized version of the Log Analytics agent for Linux. Metrics are written to the metrics store and log data is written to the logs store associated with your Log Analytics workspace.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[enable Azure Monitor for containers](https://docs.microsoft.com/azure/azure-monitor/insights/container-insights-onboard) you will need a [Log Analytics workspace](https://docs.microsoft.com/azure/azure-monitor/log-query/log-query-overview) and you must be an [Owner](https://docs.microsoft.com/azure/role-based-access-control/built-in-roles#owner) of the AKS cluster resource.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solution requires the deployment of a containerized Log Analytics agent developed specifically for Azure Monitor for containers. The specialized agent collects performance and event data from all nodes in the cluster, and the agent is automatically deployed and registered with the specified Log Analytics workspace during deployment. The agent version is `</a:t>
            </a:r>
            <a:r>
              <a:rPr lang="en-US" sz="882" b="0" kern="1200" dirty="0" err="1">
                <a:solidFill>
                  <a:schemeClr val="tx1"/>
                </a:solidFill>
                <a:effectLst/>
                <a:latin typeface="Segoe UI" panose="020B0502040204020203" pitchFamily="34" charset="0"/>
                <a:ea typeface="+mn-ea"/>
                <a:cs typeface="+mn-cs"/>
              </a:rPr>
              <a:t>microsoft</a:t>
            </a:r>
            <a:r>
              <a:rPr lang="en-US" sz="882" b="0" kern="1200" dirty="0">
                <a:solidFill>
                  <a:schemeClr val="tx1"/>
                </a:solidFill>
                <a:effectLst/>
                <a:latin typeface="Segoe UI" panose="020B0502040204020203" pitchFamily="34" charset="0"/>
                <a:ea typeface="+mn-ea"/>
                <a:cs typeface="+mn-cs"/>
              </a:rPr>
              <a:t>/oms:ciprod04202018` or later, and is represented by a date in the format `</a:t>
            </a:r>
            <a:r>
              <a:rPr lang="en-US" sz="882" b="0" kern="1200" dirty="0" err="1">
                <a:solidFill>
                  <a:schemeClr val="tx1"/>
                </a:solidFill>
                <a:effectLst/>
                <a:latin typeface="Segoe UI" panose="020B0502040204020203" pitchFamily="34" charset="0"/>
                <a:ea typeface="+mn-ea"/>
                <a:cs typeface="+mn-cs"/>
              </a:rPr>
              <a:t>mmddyyyy</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Monitoring can be enabled on existing clusters or at the time a new cluster is created.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monitoring is enabled and the agent deployed, you can begin to [monitor the performance of the AKS cluster](https://docs.microsoft.com/azure/azure-monitor/insights/container-insights-analyze) in Azure Monitor for containers or performance can be [viewed directly from a cluster](https://docs.microsoft.com/azure/azure-monitor/insights/container-insights-analyze#view-performance-directly-from-a-cluster).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With Azure Monitor for containers the operational data is stored in Log Analytics. This means that you will need to not only need to provision a workspace, but also configure that workspace for any other solutions you desire. You may also need to configure retention for the workspace. Many configuration changes you make to a workspace will affect the cost of the underlying workspace (see [Estimating the costs to manage your environment](https://docs.microsoft.com/azure/azure-monitor/platform/manage-cost-storage#estimating-the-costs-to-manage-your-environment)).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28331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What will you use to visualize logs for each application team?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While the primary visualization tool for operations will likely be Azure Monitor for containers, with multiple applications coming online each with different performance characteristics, per-application operational monitoring is a customer requirement and each development team needs access to a dashboard where they can view the performance of only their applications containers.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For application teams, [Workbooks](https://docs.microsoft.com/azure/azure-monitor/insights/container-insights-analyze#workbooks) can be created which combine log queries, metrics, and parameters into interactive reports.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Azure Monitor for containers includes four workbooks and custom workbooks can be created as well:</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**Disk capacity:** Presents interactive disk usage charts for each disk presented to the node within a container by the following perspectives:</a:t>
            </a:r>
          </a:p>
          <a:p>
            <a:r>
              <a:rPr lang="en-US" sz="882" b="0" kern="1200" dirty="0">
                <a:solidFill>
                  <a:schemeClr val="tx1"/>
                </a:solidFill>
                <a:effectLst/>
                <a:latin typeface="Segoe UI" panose="020B0502040204020203" pitchFamily="34" charset="0"/>
                <a:ea typeface="+mn-ea"/>
                <a:cs typeface="+mn-cs"/>
              </a:rPr>
              <a:t>      - Disk percent usage for all disks.</a:t>
            </a:r>
          </a:p>
          <a:p>
            <a:r>
              <a:rPr lang="en-US" sz="882" b="0" kern="1200" dirty="0">
                <a:solidFill>
                  <a:schemeClr val="tx1"/>
                </a:solidFill>
                <a:effectLst/>
                <a:latin typeface="Segoe UI" panose="020B0502040204020203" pitchFamily="34" charset="0"/>
                <a:ea typeface="+mn-ea"/>
                <a:cs typeface="+mn-cs"/>
              </a:rPr>
              <a:t>      - Free disk space for all disks.</a:t>
            </a:r>
          </a:p>
          <a:p>
            <a:r>
              <a:rPr lang="en-US" sz="882" b="0" kern="1200" dirty="0">
                <a:solidFill>
                  <a:schemeClr val="tx1"/>
                </a:solidFill>
                <a:effectLst/>
                <a:latin typeface="Segoe UI" panose="020B0502040204020203" pitchFamily="34" charset="0"/>
                <a:ea typeface="+mn-ea"/>
                <a:cs typeface="+mn-cs"/>
              </a:rPr>
              <a:t>      - A grid that shows each node's disk, its percentage of used space, trend of percentage of used space, free disk space (</a:t>
            </a:r>
            <a:r>
              <a:rPr lang="en-US" sz="882" b="0" kern="1200" dirty="0" err="1">
                <a:solidFill>
                  <a:schemeClr val="tx1"/>
                </a:solidFill>
                <a:effectLst/>
                <a:latin typeface="Segoe UI" panose="020B0502040204020203" pitchFamily="34" charset="0"/>
                <a:ea typeface="+mn-ea"/>
                <a:cs typeface="+mn-cs"/>
              </a:rPr>
              <a:t>GiB</a:t>
            </a:r>
            <a:r>
              <a:rPr lang="en-US" sz="882" b="0" kern="1200" dirty="0">
                <a:solidFill>
                  <a:schemeClr val="tx1"/>
                </a:solidFill>
                <a:effectLst/>
                <a:latin typeface="Segoe UI" panose="020B0502040204020203" pitchFamily="34" charset="0"/>
                <a:ea typeface="+mn-ea"/>
                <a:cs typeface="+mn-cs"/>
              </a:rPr>
              <a:t>), and trend of free disk space (</a:t>
            </a:r>
            <a:r>
              <a:rPr lang="en-US" sz="882" b="0" kern="1200" dirty="0" err="1">
                <a:solidFill>
                  <a:schemeClr val="tx1"/>
                </a:solidFill>
                <a:effectLst/>
                <a:latin typeface="Segoe UI" panose="020B0502040204020203" pitchFamily="34" charset="0"/>
                <a:ea typeface="+mn-ea"/>
                <a:cs typeface="+mn-cs"/>
              </a:rPr>
              <a:t>GiB</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 **Disk IO:** Presents interactive disk utilization charts for each disk presented to the node within a container by the following perspectives:</a:t>
            </a:r>
          </a:p>
          <a:p>
            <a:r>
              <a:rPr lang="en-US" sz="882" b="0" kern="1200" dirty="0">
                <a:solidFill>
                  <a:schemeClr val="tx1"/>
                </a:solidFill>
                <a:effectLst/>
                <a:latin typeface="Segoe UI" panose="020B0502040204020203" pitchFamily="34" charset="0"/>
                <a:ea typeface="+mn-ea"/>
                <a:cs typeface="+mn-cs"/>
              </a:rPr>
              <a:t>      - Disk I/O summarized across all disks by read bytes/sec, writes bytes/sec, and read and write bytes/sec trends.</a:t>
            </a:r>
          </a:p>
          <a:p>
            <a:r>
              <a:rPr lang="en-US" sz="882" b="0" kern="1200" dirty="0">
                <a:solidFill>
                  <a:schemeClr val="tx1"/>
                </a:solidFill>
                <a:effectLst/>
                <a:latin typeface="Segoe UI" panose="020B0502040204020203" pitchFamily="34" charset="0"/>
                <a:ea typeface="+mn-ea"/>
                <a:cs typeface="+mn-cs"/>
              </a:rPr>
              <a:t>      - Eight performance charts show key performance indicators to help measure and identify disk I/O bottlenecks.</a:t>
            </a:r>
          </a:p>
          <a:p>
            <a:r>
              <a:rPr lang="en-US" sz="882" b="0" kern="1200" dirty="0">
                <a:solidFill>
                  <a:schemeClr val="tx1"/>
                </a:solidFill>
                <a:effectLst/>
                <a:latin typeface="Segoe UI" panose="020B0502040204020203" pitchFamily="34" charset="0"/>
                <a:ea typeface="+mn-ea"/>
                <a:cs typeface="+mn-cs"/>
              </a:rPr>
              <a:t>    - **</a:t>
            </a:r>
            <a:r>
              <a:rPr lang="en-US" sz="882" b="0" kern="1200" dirty="0" err="1">
                <a:solidFill>
                  <a:schemeClr val="tx1"/>
                </a:solidFill>
                <a:effectLst/>
                <a:latin typeface="Segoe UI" panose="020B0502040204020203" pitchFamily="34" charset="0"/>
                <a:ea typeface="+mn-ea"/>
                <a:cs typeface="+mn-cs"/>
              </a:rPr>
              <a:t>Kubelet</a:t>
            </a:r>
            <a:r>
              <a:rPr lang="en-US" sz="882" b="0" kern="1200" dirty="0">
                <a:solidFill>
                  <a:schemeClr val="tx1"/>
                </a:solidFill>
                <a:effectLst/>
                <a:latin typeface="Segoe UI" panose="020B0502040204020203" pitchFamily="34" charset="0"/>
                <a:ea typeface="+mn-ea"/>
                <a:cs typeface="+mn-cs"/>
              </a:rPr>
              <a:t>:** Includes two grids that show key node operating statistics:</a:t>
            </a:r>
          </a:p>
          <a:p>
            <a:r>
              <a:rPr lang="en-US" sz="882" b="0" kern="1200" dirty="0">
                <a:solidFill>
                  <a:schemeClr val="tx1"/>
                </a:solidFill>
                <a:effectLst/>
                <a:latin typeface="Segoe UI" panose="020B0502040204020203" pitchFamily="34" charset="0"/>
                <a:ea typeface="+mn-ea"/>
                <a:cs typeface="+mn-cs"/>
              </a:rPr>
              <a:t>      - Overview by node grid summarizes total operation, total errors, and successful operations by percent and trend for each node.</a:t>
            </a:r>
          </a:p>
          <a:p>
            <a:r>
              <a:rPr lang="en-US" sz="882" b="0" kern="1200" dirty="0">
                <a:solidFill>
                  <a:schemeClr val="tx1"/>
                </a:solidFill>
                <a:effectLst/>
                <a:latin typeface="Segoe UI" panose="020B0502040204020203" pitchFamily="34" charset="0"/>
                <a:ea typeface="+mn-ea"/>
                <a:cs typeface="+mn-cs"/>
              </a:rPr>
              <a:t>      - Overview by operation type summarizes for each operation the total operation, total errors, and successful operations by percent and trend.</a:t>
            </a:r>
          </a:p>
          <a:p>
            <a:r>
              <a:rPr lang="en-US" sz="882" b="0" kern="1200" dirty="0">
                <a:solidFill>
                  <a:schemeClr val="tx1"/>
                </a:solidFill>
                <a:effectLst/>
                <a:latin typeface="Segoe UI" panose="020B0502040204020203" pitchFamily="34" charset="0"/>
                <a:ea typeface="+mn-ea"/>
                <a:cs typeface="+mn-cs"/>
              </a:rPr>
              <a:t>    - **Network:** Presents interactive network utilization charts for each node's network adapter, and a grid presents the key performance indicators to help measure the performance of your network adapters.</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71240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How will you ensure that access to logs is read-only?</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Contoso Commerce's existing operations team requires read-only access to a dashboard to understand performance across the cluster. To meet this need, log data will not only be retained to meet the needs of the customer, but Azure role-based access control will be used to set  permissions.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There are currently several ways to grant access to a workspace and the data within it: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Workspace permissions (see [Manage access using workspace permissions](https://docs.microsoft.com/azure/azure-monitor/platform/manage-access#manage-access-using-workspace-permissions)).</a:t>
            </a:r>
          </a:p>
          <a:p>
            <a:r>
              <a:rPr lang="en-US" sz="882" b="0" kern="1200" dirty="0">
                <a:solidFill>
                  <a:schemeClr val="tx1"/>
                </a:solidFill>
                <a:effectLst/>
                <a:latin typeface="Segoe UI" panose="020B0502040204020203" pitchFamily="34" charset="0"/>
                <a:ea typeface="+mn-ea"/>
                <a:cs typeface="+mn-cs"/>
              </a:rPr>
              <a:t>    - Azure role-based access control for accessing data from:</a:t>
            </a:r>
          </a:p>
          <a:p>
            <a:r>
              <a:rPr lang="en-US" sz="882" b="0" kern="1200" dirty="0">
                <a:solidFill>
                  <a:schemeClr val="tx1"/>
                </a:solidFill>
                <a:effectLst/>
                <a:latin typeface="Segoe UI" panose="020B0502040204020203" pitchFamily="34" charset="0"/>
                <a:ea typeface="+mn-ea"/>
                <a:cs typeface="+mn-cs"/>
              </a:rPr>
              <a:t>      - Specific resources (see [Manage access using Azure permissions](https://docs.microsoft.com/azure/azure-monitor/platform/manage-access#manage-access-using-azure-permissions))</a:t>
            </a:r>
          </a:p>
          <a:p>
            <a:r>
              <a:rPr lang="en-US" sz="882" b="0" kern="1200" dirty="0">
                <a:solidFill>
                  <a:schemeClr val="tx1"/>
                </a:solidFill>
                <a:effectLst/>
                <a:latin typeface="Segoe UI" panose="020B0502040204020203" pitchFamily="34" charset="0"/>
                <a:ea typeface="+mn-ea"/>
                <a:cs typeface="+mn-cs"/>
              </a:rPr>
              <a:t>      - Specific tables (see [Table level RBAC](https://docs.microsoft.com/azure/azure-monitor/platform/manage-access#table-level-rbac))</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Members of the operations team can be assigned the *Log Analytics Reader* role on the AKS cluster resource and the Log Analytics workspace that contains their operational data. They can also be granted access to one or more workbooks to view the underlying dataset.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By default, the data in Log Analytics is read-only and is only purged when the retention period for the data has expired. It is possible to purge data from a workspace using the *purge* API path, however this is a privileged operation and requires a specialized role assignment - *Data </a:t>
            </a:r>
            <a:r>
              <a:rPr lang="en-US" sz="882" b="0" kern="1200" dirty="0" err="1">
                <a:solidFill>
                  <a:schemeClr val="tx1"/>
                </a:solidFill>
                <a:effectLst/>
                <a:latin typeface="Segoe UI" panose="020B0502040204020203" pitchFamily="34" charset="0"/>
                <a:ea typeface="+mn-ea"/>
                <a:cs typeface="+mn-cs"/>
              </a:rPr>
              <a:t>Purger</a:t>
            </a:r>
            <a:r>
              <a:rPr lang="en-US" sz="882" b="0" kern="1200" dirty="0">
                <a:solidFill>
                  <a:schemeClr val="tx1"/>
                </a:solidFill>
                <a:effectLst/>
                <a:latin typeface="Segoe UI" panose="020B0502040204020203" pitchFamily="34" charset="0"/>
                <a:ea typeface="+mn-ea"/>
                <a:cs typeface="+mn-cs"/>
              </a:rPr>
              <a:t>* (see [How to export and delete private data](https://docs.microsoft.com/azure/azure-monitor/platform/personal-data-mgmt#how-to-export-and-delete-private-data).</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34407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Describe your strategy for both node and pod scaling within the cluster(s). What metrics will you use for scaling? Does your scaling configuration have any impacts on the ability to upgrade your clusters in the future?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Node scaling will use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](https://docs.microsoft.com/azure/aks/cluster-autoscaler#about-the-cluster-autoscaler) while pods will be scaled within node pools using the [horizontal pod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](https://docs.microsoft.com/azure/aks/tutorial-kubernetes-scale#autoscale-pods).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configure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the feature must first be enabled using the `--enable-cluster-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parameter of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command.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--network-plugin azure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--docker-bridge-address 172.17.0.1/16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dns</a:t>
            </a:r>
            <a:r>
              <a:rPr lang="en-US" sz="882" b="0" kern="1200" dirty="0">
                <a:solidFill>
                  <a:schemeClr val="tx1"/>
                </a:solidFill>
                <a:effectLst/>
                <a:latin typeface="Segoe UI" panose="020B0502040204020203" pitchFamily="34" charset="0"/>
                <a:ea typeface="+mn-ea"/>
                <a:cs typeface="+mn-cs"/>
              </a:rPr>
              <a:t>-service-</a:t>
            </a:r>
            <a:r>
              <a:rPr lang="en-US" sz="882" b="0" kern="1200" dirty="0" err="1">
                <a:solidFill>
                  <a:schemeClr val="tx1"/>
                </a:solidFill>
                <a:effectLst/>
                <a:latin typeface="Segoe UI" panose="020B0502040204020203" pitchFamily="34" charset="0"/>
                <a:ea typeface="+mn-ea"/>
                <a:cs typeface="+mn-cs"/>
              </a:rPr>
              <a:t>ip</a:t>
            </a:r>
            <a:r>
              <a:rPr lang="en-US" sz="882" b="0" kern="1200" dirty="0">
                <a:solidFill>
                  <a:schemeClr val="tx1"/>
                </a:solidFill>
                <a:effectLst/>
                <a:latin typeface="Segoe UI" panose="020B0502040204020203" pitchFamily="34" charset="0"/>
                <a:ea typeface="+mn-ea"/>
                <a:cs typeface="+mn-cs"/>
              </a:rPr>
              <a:t> 10.2.0.10 \</a:t>
            </a:r>
          </a:p>
          <a:p>
            <a:r>
              <a:rPr lang="en-US" sz="882" b="0" kern="1200" dirty="0">
                <a:solidFill>
                  <a:schemeClr val="tx1"/>
                </a:solidFill>
                <a:effectLst/>
                <a:latin typeface="Segoe UI" panose="020B0502040204020203" pitchFamily="34" charset="0"/>
                <a:ea typeface="+mn-ea"/>
                <a:cs typeface="+mn-cs"/>
              </a:rPr>
              <a:t>      --service-</a:t>
            </a:r>
            <a:r>
              <a:rPr lang="en-US" sz="882" b="0" kern="1200" dirty="0" err="1">
                <a:solidFill>
                  <a:schemeClr val="tx1"/>
                </a:solidFill>
                <a:effectLst/>
                <a:latin typeface="Segoe UI" panose="020B0502040204020203" pitchFamily="34" charset="0"/>
                <a:ea typeface="+mn-ea"/>
                <a:cs typeface="+mn-cs"/>
              </a:rPr>
              <a:t>cidr</a:t>
            </a:r>
            <a:r>
              <a:rPr lang="en-US" sz="882" b="0" kern="1200" dirty="0">
                <a:solidFill>
                  <a:schemeClr val="tx1"/>
                </a:solidFill>
                <a:effectLst/>
                <a:latin typeface="Segoe UI" panose="020B0502040204020203" pitchFamily="34" charset="0"/>
                <a:ea typeface="+mn-ea"/>
                <a:cs typeface="+mn-cs"/>
              </a:rPr>
              <a:t> 10.2.0.0/24 \</a:t>
            </a:r>
          </a:p>
          <a:p>
            <a:r>
              <a:rPr lang="en-US" sz="882" b="0" kern="1200" dirty="0">
                <a:solidFill>
                  <a:schemeClr val="tx1"/>
                </a:solidFill>
                <a:effectLst/>
                <a:latin typeface="Segoe UI" panose="020B0502040204020203" pitchFamily="34" charset="0"/>
                <a:ea typeface="+mn-ea"/>
                <a:cs typeface="+mn-cs"/>
              </a:rPr>
              <a:t>      --generate-</a:t>
            </a:r>
            <a:r>
              <a:rPr lang="en-US" sz="882" b="0" kern="1200" dirty="0" err="1">
                <a:solidFill>
                  <a:schemeClr val="tx1"/>
                </a:solidFill>
                <a:effectLst/>
                <a:latin typeface="Segoe UI" panose="020B0502040204020203" pitchFamily="34" charset="0"/>
                <a:ea typeface="+mn-ea"/>
                <a:cs typeface="+mn-cs"/>
              </a:rPr>
              <a:t>ssh</a:t>
            </a:r>
            <a:r>
              <a:rPr lang="en-US" sz="882" b="0" kern="1200" dirty="0">
                <a:solidFill>
                  <a:schemeClr val="tx1"/>
                </a:solidFill>
                <a:effectLst/>
                <a:latin typeface="Segoe UI" panose="020B0502040204020203" pitchFamily="34" charset="0"/>
                <a:ea typeface="+mn-ea"/>
                <a:cs typeface="+mn-cs"/>
              </a:rPr>
              <a:t>-keys \</a:t>
            </a:r>
          </a:p>
          <a:p>
            <a:r>
              <a:rPr lang="en-US" sz="882" b="0" kern="1200" dirty="0">
                <a:solidFill>
                  <a:schemeClr val="tx1"/>
                </a:solidFill>
                <a:effectLst/>
                <a:latin typeface="Segoe UI" panose="020B0502040204020203" pitchFamily="34" charset="0"/>
                <a:ea typeface="+mn-ea"/>
                <a:cs typeface="+mn-cs"/>
              </a:rPr>
              <a:t>      --network-policy azure \</a:t>
            </a:r>
          </a:p>
          <a:p>
            <a:r>
              <a:rPr lang="en-US" sz="882" b="0" kern="1200" dirty="0">
                <a:solidFill>
                  <a:schemeClr val="tx1"/>
                </a:solidFill>
                <a:effectLst/>
                <a:latin typeface="Segoe UI" panose="020B0502040204020203" pitchFamily="34" charset="0"/>
                <a:ea typeface="+mn-ea"/>
                <a:cs typeface="+mn-cs"/>
              </a:rPr>
              <a:t>      --enable-cluster-</a:t>
            </a:r>
            <a:r>
              <a:rPr lang="en-US" sz="882" b="0" kern="1200" dirty="0" err="1">
                <a:solidFill>
                  <a:schemeClr val="tx1"/>
                </a:solidFill>
                <a:effectLst/>
                <a:latin typeface="Segoe UI" panose="020B0502040204020203" pitchFamily="34" charset="0"/>
                <a:ea typeface="+mn-ea"/>
                <a:cs typeface="+mn-cs"/>
              </a:rPr>
              <a:t>autoscaler</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Configuration of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varies based on whether or not single node or multi-node pools are being used.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When using a single node pool,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minimum and maximum node counts as well as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profiles can be configured using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--update-cluster-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--min-count 3 \</a:t>
            </a:r>
          </a:p>
          <a:p>
            <a:r>
              <a:rPr lang="en-US" sz="882" b="0" kern="1200" dirty="0">
                <a:solidFill>
                  <a:schemeClr val="tx1"/>
                </a:solidFill>
                <a:effectLst/>
                <a:latin typeface="Segoe UI" panose="020B0502040204020203" pitchFamily="34" charset="0"/>
                <a:ea typeface="+mn-ea"/>
                <a:cs typeface="+mn-cs"/>
              </a:rPr>
              <a:t>      --max-count 10</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With multiple node pools, you must use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update` command: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update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--cluster-name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iopspool</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--update-cluster-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--min-count 3 \</a:t>
            </a:r>
          </a:p>
          <a:p>
            <a:r>
              <a:rPr lang="en-US" sz="882" b="0" kern="1200" dirty="0">
                <a:solidFill>
                  <a:schemeClr val="tx1"/>
                </a:solidFill>
                <a:effectLst/>
                <a:latin typeface="Segoe UI" panose="020B0502040204020203" pitchFamily="34" charset="0"/>
                <a:ea typeface="+mn-ea"/>
                <a:cs typeface="+mn-cs"/>
              </a:rPr>
              <a:t>      --max-count 5</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cluster autoscaling has been enabled, you can further refine the configuration using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profiles. The profiles have a default configuration and are stored at the cluster level.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profiles effect all node pools that have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enabled.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available profiles are: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Setting | Description | Default value |</a:t>
            </a:r>
          </a:p>
          <a:p>
            <a:r>
              <a:rPr lang="en-US" sz="882" b="0" kern="1200" dirty="0">
                <a:solidFill>
                  <a:schemeClr val="tx1"/>
                </a:solidFill>
                <a:effectLst/>
                <a:latin typeface="Segoe UI" panose="020B0502040204020203" pitchFamily="34" charset="0"/>
                <a:ea typeface="+mn-ea"/>
                <a:cs typeface="+mn-cs"/>
              </a:rPr>
              <a:t>    | ------ | ----------- | ------------- |</a:t>
            </a:r>
          </a:p>
          <a:p>
            <a:r>
              <a:rPr lang="en-US" sz="882" b="0" kern="1200" dirty="0">
                <a:solidFill>
                  <a:schemeClr val="tx1"/>
                </a:solidFill>
                <a:effectLst/>
                <a:latin typeface="Segoe UI" panose="020B0502040204020203" pitchFamily="34" charset="0"/>
                <a:ea typeface="+mn-ea"/>
                <a:cs typeface="+mn-cs"/>
              </a:rPr>
              <a:t>    | **scan-interval** | How often cluster is reevaluated for scale up or down | 10 seconds |</a:t>
            </a:r>
          </a:p>
          <a:p>
            <a:r>
              <a:rPr lang="en-US" sz="882" b="0" kern="1200" dirty="0">
                <a:solidFill>
                  <a:schemeClr val="tx1"/>
                </a:solidFill>
                <a:effectLst/>
                <a:latin typeface="Segoe UI" panose="020B0502040204020203" pitchFamily="34" charset="0"/>
                <a:ea typeface="+mn-ea"/>
                <a:cs typeface="+mn-cs"/>
              </a:rPr>
              <a:t>    | **scale-down-delay-after-add** | How long after scale up that scale down evaluation resumes | 10 minutes |</a:t>
            </a:r>
          </a:p>
          <a:p>
            <a:r>
              <a:rPr lang="en-US" sz="882" b="0" kern="1200" dirty="0">
                <a:solidFill>
                  <a:schemeClr val="tx1"/>
                </a:solidFill>
                <a:effectLst/>
                <a:latin typeface="Segoe UI" panose="020B0502040204020203" pitchFamily="34" charset="0"/>
                <a:ea typeface="+mn-ea"/>
                <a:cs typeface="+mn-cs"/>
              </a:rPr>
              <a:t>    | **scale-down-delay-after-delete** | How long after node deletion that scale down evaluation resumes | scan-interval |</a:t>
            </a:r>
          </a:p>
          <a:p>
            <a:r>
              <a:rPr lang="en-US" sz="882" b="0" kern="1200" dirty="0">
                <a:solidFill>
                  <a:schemeClr val="tx1"/>
                </a:solidFill>
                <a:effectLst/>
                <a:latin typeface="Segoe UI" panose="020B0502040204020203" pitchFamily="34" charset="0"/>
                <a:ea typeface="+mn-ea"/>
                <a:cs typeface="+mn-cs"/>
              </a:rPr>
              <a:t>    | **scale-down-delay-after-failure** | How long after scale down failure that scale down evaluation resumes | 3 minutes |</a:t>
            </a:r>
          </a:p>
          <a:p>
            <a:r>
              <a:rPr lang="en-US" sz="882" b="0" kern="1200" dirty="0">
                <a:solidFill>
                  <a:schemeClr val="tx1"/>
                </a:solidFill>
                <a:effectLst/>
                <a:latin typeface="Segoe UI" panose="020B0502040204020203" pitchFamily="34" charset="0"/>
                <a:ea typeface="+mn-ea"/>
                <a:cs typeface="+mn-cs"/>
              </a:rPr>
              <a:t>    | **scale-down-unneeded-time** | How long a node should be unneeded before it is eligible for scale down | 10 minutes |</a:t>
            </a:r>
          </a:p>
          <a:p>
            <a:r>
              <a:rPr lang="en-US" sz="882" b="0" kern="1200" dirty="0">
                <a:solidFill>
                  <a:schemeClr val="tx1"/>
                </a:solidFill>
                <a:effectLst/>
                <a:latin typeface="Segoe UI" panose="020B0502040204020203" pitchFamily="34" charset="0"/>
                <a:ea typeface="+mn-ea"/>
                <a:cs typeface="+mn-cs"/>
              </a:rPr>
              <a:t>    | **scale-down-unready-time** | How long an unready node should be unneeded before it is eligible for scale down | 20 minutes |</a:t>
            </a:r>
          </a:p>
          <a:p>
            <a:r>
              <a:rPr lang="en-US" sz="882" b="0" kern="1200" dirty="0">
                <a:solidFill>
                  <a:schemeClr val="tx1"/>
                </a:solidFill>
                <a:effectLst/>
                <a:latin typeface="Segoe UI" panose="020B0502040204020203" pitchFamily="34" charset="0"/>
                <a:ea typeface="+mn-ea"/>
                <a:cs typeface="+mn-cs"/>
              </a:rPr>
              <a:t>    | **scale-down-utilization-threshold** | Node utilization level, defined as sum of requested resources divided by capacity, below which a node can be considered for scale down | 0.5 |</a:t>
            </a:r>
          </a:p>
          <a:p>
            <a:r>
              <a:rPr lang="en-US" sz="882" b="0" kern="1200" dirty="0">
                <a:solidFill>
                  <a:schemeClr val="tx1"/>
                </a:solidFill>
                <a:effectLst/>
                <a:latin typeface="Segoe UI" panose="020B0502040204020203" pitchFamily="34" charset="0"/>
                <a:ea typeface="+mn-ea"/>
                <a:cs typeface="+mn-cs"/>
              </a:rPr>
              <a:t>    | **max-graceful-termination-sec** | Maximum number of seconds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waits for pod termination when trying to scale down a node. | 600 seconds |</a:t>
            </a:r>
          </a:p>
          <a:p>
            <a:r>
              <a:rPr lang="en-US" sz="882" b="0" kern="1200" dirty="0">
                <a:solidFill>
                  <a:schemeClr val="tx1"/>
                </a:solidFill>
                <a:effectLst/>
                <a:latin typeface="Segoe UI" panose="020B0502040204020203" pitchFamily="34" charset="0"/>
                <a:ea typeface="+mn-ea"/>
                <a:cs typeface="+mn-cs"/>
              </a:rPr>
              <a:t>    | **balance-similar-node-groups** | Detect similar node pools and balance the number of nodes between them | false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set a value for a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 you need to use the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-preview` Azure CLI extension: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Install the </a:t>
            </a:r>
            <a:r>
              <a:rPr lang="en-US" sz="882" b="0" i="1" kern="1200" dirty="0" err="1">
                <a:solidFill>
                  <a:schemeClr val="tx1"/>
                </a:solidFill>
                <a:effectLst/>
                <a:latin typeface="Segoe UI" panose="020B0502040204020203" pitchFamily="34" charset="0"/>
                <a:ea typeface="+mn-ea"/>
                <a:cs typeface="+mn-cs"/>
              </a:rPr>
              <a:t>aks</a:t>
            </a:r>
            <a:r>
              <a:rPr lang="en-US" sz="882" b="0" i="1" kern="1200" dirty="0">
                <a:solidFill>
                  <a:schemeClr val="tx1"/>
                </a:solidFill>
                <a:effectLst/>
                <a:latin typeface="Segoe UI" panose="020B0502040204020203" pitchFamily="34" charset="0"/>
                <a:ea typeface="+mn-ea"/>
                <a:cs typeface="+mn-cs"/>
              </a:rPr>
              <a:t>-preview extension</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extension add --name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-preview</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Update the extension to make sure you have the latest version installed</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extension update --name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-preview</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You can then use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 with the `--cluster-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-profile` parameter to set values as required: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-profile scan-interval=30s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Remember, when you upgrade your AKS cluster, a new node is deployed into the cluster. Services and workloads begin to run on the new node, and an older node is removed from the cluster. This rolling upgrade process requires a minimum of one additional block of IP addresses to be available - making your node count is then n + 1. You must have enough IP addresses available if using Azure CNI.</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**Horizontal pod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Kubernetes supports [horizontal pod autoscaling](https://kubernetes.io/docs/tasks/run-application/horizontal-pod-autoscale/) to adjust the number of pods in a deployment depending on CPU utilization or other select metrics. The [Metrics Server](https://kubernetes.io/docs/tasks/debug-application-cluster/resource-metrics-pipeline/#metrics-server) is used to provide resource utilization to Kubernetes, and is automatically deployed in AKS clusters today.</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use the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all containers in your pods and your pods must have CPU requests and limits defined.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yaml</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resources:</a:t>
            </a:r>
          </a:p>
          <a:p>
            <a:r>
              <a:rPr lang="en-US" sz="882" b="0" kern="1200" dirty="0">
                <a:solidFill>
                  <a:schemeClr val="tx1"/>
                </a:solidFill>
                <a:effectLst/>
                <a:latin typeface="Segoe UI" panose="020B0502040204020203" pitchFamily="34" charset="0"/>
                <a:ea typeface="+mn-ea"/>
                <a:cs typeface="+mn-cs"/>
              </a:rPr>
              <a:t>      requests: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250m</a:t>
            </a:r>
          </a:p>
          <a:p>
            <a:r>
              <a:rPr lang="en-US" sz="882" b="0" kern="1200" dirty="0">
                <a:solidFill>
                  <a:schemeClr val="tx1"/>
                </a:solidFill>
                <a:effectLst/>
                <a:latin typeface="Segoe UI" panose="020B0502040204020203" pitchFamily="34" charset="0"/>
                <a:ea typeface="+mn-ea"/>
                <a:cs typeface="+mn-cs"/>
              </a:rPr>
              <a:t>      limits: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500m</a:t>
            </a:r>
          </a:p>
          <a:p>
            <a:r>
              <a:rPr lang="en-US" sz="882" b="0" kern="1200" dirty="0">
                <a:solidFill>
                  <a:schemeClr val="tx1"/>
                </a:solidFill>
                <a:effectLst/>
                <a:latin typeface="Segoe UI" panose="020B0502040204020203" pitchFamily="34" charset="0"/>
                <a:ea typeface="+mn-ea"/>
                <a:cs typeface="+mn-cs"/>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26774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With a </a:t>
            </a:r>
            <a:r>
              <a:rPr lang="en-US" sz="882" b="0" kern="1200" dirty="0" err="1">
                <a:solidFill>
                  <a:schemeClr val="tx1"/>
                </a:solidFill>
                <a:effectLst/>
                <a:latin typeface="Segoe UI" panose="020B0502040204020203" pitchFamily="34" charset="0"/>
                <a:ea typeface="+mn-ea"/>
                <a:cs typeface="+mn-cs"/>
              </a:rPr>
              <a:t>bursty</a:t>
            </a:r>
            <a:r>
              <a:rPr lang="en-US" sz="882" b="0" kern="1200" dirty="0">
                <a:solidFill>
                  <a:schemeClr val="tx1"/>
                </a:solidFill>
                <a:effectLst/>
                <a:latin typeface="Segoe UI" panose="020B0502040204020203" pitchFamily="34" charset="0"/>
                <a:ea typeface="+mn-ea"/>
                <a:cs typeface="+mn-cs"/>
              </a:rPr>
              <a:t> application such as the e-Commerce platform, what scaling methodology will you employ to ensure that scale operations can happen as fast as possible?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To rapidly scale your AKS cluster, you can integrate with Azure Container Instances (ACI). Kubernetes has built-in components to scale the replica and node count. However, if your application needs to rapidly scale, the horizontal pod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may schedule more pods than can be provided by the existing compute resources in the node pool. If configured, this scenario would then trigger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to deploy additional nodes in the node pool, but it may take a few minutes for those nodes to successfully provision and allow the Kubernetes scheduler to run pods on them.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![Architecture diagram of AKS cluster bursting into Azure Container Instances](images/burst-scaling.png)</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ACI lets you quickly deploy container instances without additional infrastructure overhead. When you connect with AKS, ACI becomes a secured, logical extension of your AKS cluster. The virtual nodes component, which is based on Virtual </a:t>
            </a:r>
            <a:r>
              <a:rPr lang="en-US" sz="882" b="0" kern="1200" dirty="0" err="1">
                <a:solidFill>
                  <a:schemeClr val="tx1"/>
                </a:solidFill>
                <a:effectLst/>
                <a:latin typeface="Segoe UI" panose="020B0502040204020203" pitchFamily="34" charset="0"/>
                <a:ea typeface="+mn-ea"/>
                <a:cs typeface="+mn-cs"/>
              </a:rPr>
              <a:t>Kubelet</a:t>
            </a:r>
            <a:r>
              <a:rPr lang="en-US" sz="882" b="0" kern="1200" dirty="0">
                <a:solidFill>
                  <a:schemeClr val="tx1"/>
                </a:solidFill>
                <a:effectLst/>
                <a:latin typeface="Segoe UI" panose="020B0502040204020203" pitchFamily="34" charset="0"/>
                <a:ea typeface="+mn-ea"/>
                <a:cs typeface="+mn-cs"/>
              </a:rPr>
              <a:t>, is installed in your AKS cluster that presents ACI as a virtual Kubernetes node. Kubernetes can then schedule pods that run as ACI instances through virtual nodes, not as pods on VM nodes directly in your AKS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Virtual nodes are currently in preview in AKS and carry the same considerations discussed for Ubuntu 18.04 earlier.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39429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5/27/2020 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2486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925346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18326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5410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5/27/2020 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737875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be large enough to accommodate the nodes, pods, and all Kubernetes and Azure resources that might be provisioned in your cluster. For example, if you deploy an internal Azure Load Balancer, its front-end IPs are allocated from the cluster subnet, not public IPs. The subnet size should also take into account upgrade operations or future scaling needs.</a:t>
            </a:r>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What authentication method would you recommend for access to the API server in AKS through tooling like `kubectl`? What impacts does your selection have on the configuration of clusters going forward?</a:t>
            </a:r>
          </a:p>
          <a:p>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**Solution:** Azure Kubernetes Service (AKS) can be configured to use Azure Active Directory (Azure AD) for user authentication. In this configuration, users can sign in to an AKS cluster by using your Azure AD authentication token.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Cluster administrators can configure Kubernetes role-based access control (RBAC) based on a user's identity or directory group membership.</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This is the ideal solution as Contoso Commerce has expressed they would like to grant existing users and security groups in their Azure AD access to the cluster to perform day-to-day activities (*e.g.* deployments for a workload by an application developer).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1. **Design:** If you alter the current identity model, how will you translate existing roles and cluster role bindings to the new identity model?</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Discovery will need to be performed on the current cluster to determine what security principals have access to the cluster and which namespaces those principals have access to. Discovery could be extensive and should be accounted for.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5/27/2020 1:49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974292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svg"/><Relationship Id="rId7" Type="http://schemas.openxmlformats.org/officeDocument/2006/relationships/image" Target="../media/image21.sv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1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3.png"/><Relationship Id="rId18" Type="http://schemas.openxmlformats.org/officeDocument/2006/relationships/image" Target="../media/image38.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17.svg"/><Relationship Id="rId17" Type="http://schemas.openxmlformats.org/officeDocument/2006/relationships/image" Target="../media/image37.png"/><Relationship Id="rId2" Type="http://schemas.openxmlformats.org/officeDocument/2006/relationships/notesSlide" Target="../notesSlides/notesSlide5.xml"/><Relationship Id="rId16" Type="http://schemas.openxmlformats.org/officeDocument/2006/relationships/image" Target="../media/image36.svg"/><Relationship Id="rId1" Type="http://schemas.openxmlformats.org/officeDocument/2006/relationships/slideLayout" Target="../slideLayouts/slideLayout6.xml"/><Relationship Id="rId6" Type="http://schemas.openxmlformats.org/officeDocument/2006/relationships/image" Target="../media/image28.svg"/><Relationship Id="rId11" Type="http://schemas.openxmlformats.org/officeDocument/2006/relationships/image" Target="../media/image16.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4.svg"/></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svg"/><Relationship Id="rId7" Type="http://schemas.openxmlformats.org/officeDocument/2006/relationships/image" Target="../media/image17.svg"/><Relationship Id="rId2" Type="http://schemas.openxmlformats.org/officeDocument/2006/relationships/image" Target="../media/image39.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13" Type="http://schemas.openxmlformats.org/officeDocument/2006/relationships/image" Target="../media/image56.sv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6.svg"/><Relationship Id="rId21" Type="http://schemas.openxmlformats.org/officeDocument/2006/relationships/image" Target="../media/image64.svg"/><Relationship Id="rId34" Type="http://schemas.openxmlformats.org/officeDocument/2006/relationships/image" Target="../media/image77.jpeg"/><Relationship Id="rId7" Type="http://schemas.openxmlformats.org/officeDocument/2006/relationships/image" Target="../media/image50.svg"/><Relationship Id="rId12" Type="http://schemas.openxmlformats.org/officeDocument/2006/relationships/image" Target="../media/image55.png"/><Relationship Id="rId17" Type="http://schemas.openxmlformats.org/officeDocument/2006/relationships/image" Target="../media/image60.svg"/><Relationship Id="rId25" Type="http://schemas.openxmlformats.org/officeDocument/2006/relationships/image" Target="../media/image68.svg"/><Relationship Id="rId33" Type="http://schemas.openxmlformats.org/officeDocument/2006/relationships/image" Target="../media/image76.sv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svg"/><Relationship Id="rId1" Type="http://schemas.openxmlformats.org/officeDocument/2006/relationships/slideLayout" Target="../slideLayouts/slideLayout11.xml"/><Relationship Id="rId6" Type="http://schemas.openxmlformats.org/officeDocument/2006/relationships/image" Target="../media/image49.png"/><Relationship Id="rId11" Type="http://schemas.openxmlformats.org/officeDocument/2006/relationships/image" Target="../media/image54.svg"/><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image" Target="../media/image48.svg"/><Relationship Id="rId15" Type="http://schemas.openxmlformats.org/officeDocument/2006/relationships/image" Target="../media/image58.svg"/><Relationship Id="rId23" Type="http://schemas.openxmlformats.org/officeDocument/2006/relationships/image" Target="../media/image66.svg"/><Relationship Id="rId28" Type="http://schemas.openxmlformats.org/officeDocument/2006/relationships/image" Target="../media/image71.png"/><Relationship Id="rId10" Type="http://schemas.openxmlformats.org/officeDocument/2006/relationships/image" Target="../media/image53.png"/><Relationship Id="rId19" Type="http://schemas.openxmlformats.org/officeDocument/2006/relationships/image" Target="../media/image62.svg"/><Relationship Id="rId31" Type="http://schemas.openxmlformats.org/officeDocument/2006/relationships/image" Target="../media/image74.svg"/><Relationship Id="rId4" Type="http://schemas.openxmlformats.org/officeDocument/2006/relationships/image" Target="../media/image47.png"/><Relationship Id="rId9" Type="http://schemas.openxmlformats.org/officeDocument/2006/relationships/image" Target="../media/image52.sv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svg"/><Relationship Id="rId30" Type="http://schemas.openxmlformats.org/officeDocument/2006/relationships/image" Target="../media/image73.png"/><Relationship Id="rId8"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azure.microsoft.com/support/legal/preview-supplemental-term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hyperlink" Target="https://www.microsoftvolumelicensing.com/DocumentSearch.aspx?Mode=3&amp;DocumentTypeId=31" TargetMode="External"/><Relationship Id="rId5" Type="http://schemas.openxmlformats.org/officeDocument/2006/relationships/hyperlink" Target="https://azure.microsoft.com/overview/trusted-cloud/" TargetMode="External"/><Relationship Id="rId4" Type="http://schemas.openxmlformats.org/officeDocument/2006/relationships/hyperlink" Target="https://go.microsoft.com/fwlink/?LinkId=131004&amp;clcid=0x40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sv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8.svg"/><Relationship Id="rId3" Type="http://schemas.openxmlformats.org/officeDocument/2006/relationships/image" Target="../media/image45.png"/><Relationship Id="rId21" Type="http://schemas.openxmlformats.org/officeDocument/2006/relationships/image" Target="../media/image63.png"/><Relationship Id="rId34" Type="http://schemas.openxmlformats.org/officeDocument/2006/relationships/image" Target="../media/image76.sv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2" Type="http://schemas.openxmlformats.org/officeDocument/2006/relationships/notesSlide" Target="../notesSlides/notesSlide21.xml"/><Relationship Id="rId16" Type="http://schemas.openxmlformats.org/officeDocument/2006/relationships/image" Target="../media/image58.svg"/><Relationship Id="rId20" Type="http://schemas.openxmlformats.org/officeDocument/2006/relationships/image" Target="../media/image62.svg"/><Relationship Id="rId29"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48.svg"/><Relationship Id="rId11" Type="http://schemas.openxmlformats.org/officeDocument/2006/relationships/image" Target="../media/image53.png"/><Relationship Id="rId24" Type="http://schemas.openxmlformats.org/officeDocument/2006/relationships/image" Target="../media/image66.svg"/><Relationship Id="rId32" Type="http://schemas.openxmlformats.org/officeDocument/2006/relationships/image" Target="../media/image74.sv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svg"/><Relationship Id="rId10" Type="http://schemas.openxmlformats.org/officeDocument/2006/relationships/image" Target="../media/image52.sv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svg"/><Relationship Id="rId27" Type="http://schemas.openxmlformats.org/officeDocument/2006/relationships/image" Target="../media/image69.png"/><Relationship Id="rId30" Type="http://schemas.openxmlformats.org/officeDocument/2006/relationships/image" Target="../media/image72.svg"/><Relationship Id="rId35" Type="http://schemas.openxmlformats.org/officeDocument/2006/relationships/image" Target="../media/image77.jpeg"/><Relationship Id="rId8"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17.sv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9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Whiteboard </a:t>
            </a:r>
            <a:r>
              <a:rPr lang="en-US"/>
              <a:t>design session</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a:xfrm>
            <a:off x="588263" y="457200"/>
            <a:ext cx="11018520" cy="1107996"/>
          </a:xfrm>
        </p:spPr>
        <p:txBody>
          <a:bodyPr/>
          <a:lstStyle/>
          <a:p>
            <a:r>
              <a:rPr lang="en-US" dirty="0"/>
              <a:t>Customer needs – </a:t>
            </a:r>
            <a:r>
              <a:rPr lang="en-US" b="1" dirty="0"/>
              <a:t>Migration</a:t>
            </a:r>
            <a:br>
              <a:rPr lang="en-US" dirty="0"/>
            </a:br>
            <a:endParaRPr lang="en-US" dirty="0"/>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4013406"/>
          </a:xfrm>
        </p:spPr>
        <p:txBody>
          <a:bodyPr/>
          <a:lstStyle/>
          <a:p>
            <a:pPr marL="457200" indent="-457200">
              <a:buFont typeface="Arial" panose="020B0604020202020204" pitchFamily="34" charset="0"/>
              <a:buChar char="•"/>
            </a:pPr>
            <a:r>
              <a:rPr lang="en-US" dirty="0"/>
              <a:t>Existing applications must be migrated from any existing clusters and validated on any new clusters prior to certification for production</a:t>
            </a:r>
          </a:p>
          <a:p>
            <a:pPr marL="457200" indent="-457200">
              <a:buFont typeface="Arial" panose="020B0604020202020204" pitchFamily="34" charset="0"/>
              <a:buChar char="•"/>
            </a:pPr>
            <a:r>
              <a:rPr lang="en-US" dirty="0"/>
              <a:t>Deployments today are currently executed manually from a series of scripts that are stored in source control with each application</a:t>
            </a:r>
          </a:p>
          <a:p>
            <a:pPr marL="457200" indent="-457200">
              <a:buFont typeface="Arial" panose="020B0604020202020204" pitchFamily="34" charset="0"/>
              <a:buChar char="•"/>
            </a:pPr>
            <a:r>
              <a:rPr lang="en-US" dirty="0"/>
              <a:t>Deployments are mixed</a:t>
            </a:r>
          </a:p>
          <a:p>
            <a:pPr marL="685800" lvl="1" indent="-457200">
              <a:buFont typeface="Arial" panose="020B0604020202020204" pitchFamily="34" charset="0"/>
              <a:buChar char="•"/>
            </a:pPr>
            <a:r>
              <a:rPr lang="en-US" dirty="0"/>
              <a:t>Native Kubernetes deployments </a:t>
            </a:r>
          </a:p>
          <a:p>
            <a:pPr marL="685800" lvl="1" indent="-457200">
              <a:buFont typeface="Arial" panose="020B0604020202020204" pitchFamily="34" charset="0"/>
              <a:buChar char="•"/>
            </a:pPr>
            <a:r>
              <a:rPr lang="en-US" dirty="0"/>
              <a:t>Helm deployments</a:t>
            </a:r>
          </a:p>
          <a:p>
            <a:pPr marL="457200" indent="-457200">
              <a:buFont typeface="Arial" panose="020B0604020202020204" pitchFamily="34" charset="0"/>
              <a:buChar char="•"/>
            </a:pPr>
            <a:r>
              <a:rPr lang="en-US" dirty="0"/>
              <a:t>DevOps teams at Contoso Commerce are also exploring Rancher</a:t>
            </a:r>
          </a:p>
        </p:txBody>
      </p:sp>
    </p:spTree>
    <p:extLst>
      <p:ext uri="{BB962C8B-B14F-4D97-AF65-F5344CB8AC3E}">
        <p14:creationId xmlns:p14="http://schemas.microsoft.com/office/powerpoint/2010/main" val="22802904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a:xfrm>
            <a:off x="588263" y="457200"/>
            <a:ext cx="11018520" cy="553998"/>
          </a:xfrm>
        </p:spPr>
        <p:txBody>
          <a:bodyPr/>
          <a:lstStyle/>
          <a:p>
            <a:r>
              <a:rPr lang="en-US" dirty="0"/>
              <a:t>Customer needs – </a:t>
            </a:r>
            <a:r>
              <a:rPr lang="en-US" b="1" dirty="0"/>
              <a:t>Operations and monitoring</a:t>
            </a:r>
            <a:endParaRPr lang="en-US" dirty="0"/>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2671501"/>
          </a:xfrm>
        </p:spPr>
        <p:txBody>
          <a:bodyPr/>
          <a:lstStyle/>
          <a:p>
            <a:pPr marL="457200" indent="-457200">
              <a:buFont typeface="Arial" panose="020B0604020202020204" pitchFamily="34" charset="0"/>
              <a:buChar char="•"/>
            </a:pPr>
            <a:r>
              <a:rPr lang="en-US" dirty="0"/>
              <a:t>Per-application operational monitoring is required, and each development team needs access to a dashboard where they can view the performance of only their applications containers</a:t>
            </a:r>
          </a:p>
          <a:p>
            <a:pPr marL="457200" indent="-457200">
              <a:buFont typeface="Arial" panose="020B0604020202020204" pitchFamily="34" charset="0"/>
              <a:buChar char="•"/>
            </a:pPr>
            <a:r>
              <a:rPr lang="en-US" dirty="0"/>
              <a:t>Contoso Commerce's existing operations team will need read-only access to a dashboard to understand performance across the cluster</a:t>
            </a:r>
          </a:p>
        </p:txBody>
      </p:sp>
    </p:spTree>
    <p:extLst>
      <p:ext uri="{BB962C8B-B14F-4D97-AF65-F5344CB8AC3E}">
        <p14:creationId xmlns:p14="http://schemas.microsoft.com/office/powerpoint/2010/main" val="22081769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a:xfrm>
            <a:off x="588263" y="457200"/>
            <a:ext cx="11018520" cy="553998"/>
          </a:xfrm>
        </p:spPr>
        <p:txBody>
          <a:bodyPr/>
          <a:lstStyle/>
          <a:p>
            <a:r>
              <a:rPr lang="en-US" dirty="0"/>
              <a:t>Customer needs – </a:t>
            </a:r>
            <a:r>
              <a:rPr lang="en-US" b="1" dirty="0"/>
              <a:t>Scaling</a:t>
            </a:r>
            <a:endParaRPr lang="en-US" dirty="0"/>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1378839"/>
          </a:xfrm>
        </p:spPr>
        <p:txBody>
          <a:bodyPr/>
          <a:lstStyle/>
          <a:p>
            <a:pPr marL="457200" indent="-457200">
              <a:buFont typeface="Arial" panose="020B0604020202020204" pitchFamily="34" charset="0"/>
              <a:buChar char="•"/>
            </a:pPr>
            <a:r>
              <a:rPr lang="en-US" dirty="0"/>
              <a:t>Horizontal scaling must be implemented for each application</a:t>
            </a:r>
          </a:p>
          <a:p>
            <a:pPr marL="457200" indent="-457200">
              <a:buFont typeface="Arial" panose="020B0604020202020204" pitchFamily="34" charset="0"/>
              <a:buChar char="•"/>
            </a:pPr>
            <a:r>
              <a:rPr lang="en-US" dirty="0"/>
              <a:t>Any scaling strategy must include support for both node and pod scaling</a:t>
            </a:r>
          </a:p>
        </p:txBody>
      </p:sp>
    </p:spTree>
    <p:extLst>
      <p:ext uri="{BB962C8B-B14F-4D97-AF65-F5344CB8AC3E}">
        <p14:creationId xmlns:p14="http://schemas.microsoft.com/office/powerpoint/2010/main" val="9879857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objections</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779496"/>
          </a:xfrm>
        </p:spPr>
        <p:txBody>
          <a:bodyPr/>
          <a:lstStyle/>
          <a:p>
            <a:pPr marL="457200" indent="-457200">
              <a:buFont typeface="Arial" panose="020B0604020202020204" pitchFamily="34" charset="0"/>
              <a:buChar char="•"/>
            </a:pPr>
            <a:r>
              <a:rPr lang="en-US" dirty="0"/>
              <a:t>Minimal downtime must be achieved as a part of the implementation of a new cluster</a:t>
            </a:r>
          </a:p>
          <a:p>
            <a:pPr marL="685800" lvl="1" indent="-457200">
              <a:buFont typeface="Arial" panose="020B0604020202020204" pitchFamily="34" charset="0"/>
              <a:buChar char="•"/>
            </a:pPr>
            <a:r>
              <a:rPr lang="en-US" dirty="0"/>
              <a:t>The existing e-Commerce platform is accessed by customers globally and Contoso Commerce can only accommodate one hour of downtime</a:t>
            </a:r>
          </a:p>
          <a:p>
            <a:pPr marL="457200" indent="-457200">
              <a:buFont typeface="Arial" panose="020B0604020202020204" pitchFamily="34" charset="0"/>
              <a:buChar char="•"/>
            </a:pPr>
            <a:r>
              <a:rPr lang="en-US" dirty="0"/>
              <a:t>IT leadership is very concerned </a:t>
            </a:r>
          </a:p>
          <a:p>
            <a:pPr marL="685800" lvl="1" indent="-457200">
              <a:buFont typeface="Arial" panose="020B0604020202020204" pitchFamily="34" charset="0"/>
              <a:buChar char="•"/>
            </a:pPr>
            <a:r>
              <a:rPr lang="en-US" dirty="0"/>
              <a:t>About whom will have access to their AKS cluster(s) and will require an audit trail for who has access to the cluster</a:t>
            </a:r>
          </a:p>
          <a:p>
            <a:pPr marL="685800" lvl="1" indent="-457200">
              <a:buFont typeface="Arial" panose="020B0604020202020204" pitchFamily="34" charset="0"/>
              <a:buChar char="•"/>
            </a:pPr>
            <a:r>
              <a:rPr lang="en-US" dirty="0"/>
              <a:t>About the prospect of an every growing AKS cluster</a:t>
            </a:r>
          </a:p>
          <a:p>
            <a:pPr marL="914400" lvl="2" indent="-457200">
              <a:buFont typeface="Arial" panose="020B0604020202020204" pitchFamily="34" charset="0"/>
              <a:buChar char="•"/>
            </a:pPr>
            <a:r>
              <a:rPr lang="en-US" dirty="0"/>
              <a:t>Constraints for scaling must be in place and when those constraints prevent deployments or operations IT leadership at Contoso Commerce must be informed</a:t>
            </a:r>
          </a:p>
        </p:txBody>
      </p:sp>
    </p:spTree>
    <p:extLst>
      <p:ext uri="{BB962C8B-B14F-4D97-AF65-F5344CB8AC3E}">
        <p14:creationId xmlns:p14="http://schemas.microsoft.com/office/powerpoint/2010/main" val="3763311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3" name="Slide Zoom 2">
                <a:extLst>
                  <a:ext uri="{FF2B5EF4-FFF2-40B4-BE49-F238E27FC236}">
                    <a16:creationId xmlns:a16="http://schemas.microsoft.com/office/drawing/2014/main" id="{1FD36913-62B2-483D-8689-455D1AD113B0}"/>
                  </a:ext>
                </a:extLst>
              </p:cNvPr>
              <p:cNvGraphicFramePr>
                <a:graphicFrameLocks noChangeAspect="1"/>
              </p:cNvGraphicFramePr>
              <p:nvPr>
                <p:extLst>
                  <p:ext uri="{D42A27DB-BD31-4B8C-83A1-F6EECF244321}">
                    <p14:modId xmlns:p14="http://schemas.microsoft.com/office/powerpoint/2010/main" val="3518175329"/>
                  </p:ext>
                </p:extLst>
              </p:nvPr>
            </p:nvGraphicFramePr>
            <p:xfrm>
              <a:off x="0" y="1169287"/>
              <a:ext cx="12192000" cy="6857999"/>
            </p:xfrm>
            <a:graphic>
              <a:graphicData uri="http://schemas.microsoft.com/office/powerpoint/2016/slidezoom">
                <pslz:sldZm>
                  <pslz:sldZmObj sldId="2089" cId="1685712979">
                    <pslz:zmPr id="{02C87BDE-822A-4FA3-9BAB-B059FA164747}" returnToParent="0" transitionDur="1000">
                      <p166:blipFill xmlns:p166="http://schemas.microsoft.com/office/powerpoint/2016/6/main">
                        <a:blip r:embed="rId3"/>
                        <a:stretch>
                          <a:fillRect/>
                        </a:stretch>
                      </p166:blipFill>
                      <p166:spPr xmlns:p166="http://schemas.microsoft.com/office/powerpoint/2016/6/main">
                        <a:xfrm>
                          <a:off x="0" y="0"/>
                          <a:ext cx="12192000" cy="6857999"/>
                        </a:xfrm>
                        <a:prstGeom prst="rect">
                          <a:avLst/>
                        </a:prstGeom>
                        <a:ln w="3175">
                          <a:noFill/>
                        </a:ln>
                      </p166:spPr>
                    </pslz:zmPr>
                  </pslz:sldZmObj>
                </pslz:sldZm>
              </a:graphicData>
            </a:graphic>
          </p:graphicFrame>
        </mc:Choice>
        <mc:Fallback>
          <p:pic>
            <p:nvPicPr>
              <p:cNvPr id="3" name="Slide Zoom 2">
                <a:hlinkClick r:id="rId4" action="ppaction://hlinksldjump"/>
                <a:extLst>
                  <a:ext uri="{FF2B5EF4-FFF2-40B4-BE49-F238E27FC236}">
                    <a16:creationId xmlns:a16="http://schemas.microsoft.com/office/drawing/2014/main" id="{1FD36913-62B2-483D-8689-455D1AD113B0}"/>
                  </a:ext>
                </a:extLst>
              </p:cNvPr>
              <p:cNvPicPr>
                <a:picLocks noGrp="1" noRot="1" noChangeAspect="1" noMove="1" noResize="1" noEditPoints="1" noAdjustHandles="1" noChangeArrowheads="1" noChangeShapeType="1"/>
              </p:cNvPicPr>
              <p:nvPr/>
            </p:nvPicPr>
            <p:blipFill>
              <a:blip r:embed="rId3"/>
              <a:stretch>
                <a:fillRect/>
              </a:stretch>
            </p:blipFill>
            <p:spPr>
              <a:xfrm>
                <a:off x="0" y="1169287"/>
                <a:ext cx="12192000" cy="6857999"/>
              </a:xfrm>
              <a:prstGeom prst="rect">
                <a:avLst/>
              </a:prstGeom>
              <a:ln w="3175">
                <a:noFill/>
              </a:ln>
            </p:spPr>
          </p:pic>
        </mc:Fallback>
      </mc:AlternateContent>
      <p:sp>
        <p:nvSpPr>
          <p:cNvPr id="17" name="Title 16"/>
          <p:cNvSpPr>
            <a:spLocks noGrp="1"/>
          </p:cNvSpPr>
          <p:nvPr>
            <p:ph type="title"/>
          </p:nvPr>
        </p:nvSpPr>
        <p:spPr/>
        <p:txBody>
          <a:bodyPr/>
          <a:lstStyle/>
          <a:p>
            <a:r>
              <a:rPr lang="en-US" dirty="0"/>
              <a:t>Common scenarios – Cluster identity</a:t>
            </a:r>
          </a:p>
        </p:txBody>
      </p:sp>
      <p:sp>
        <p:nvSpPr>
          <p:cNvPr id="6" name="Text Placeholder 5"/>
          <p:cNvSpPr>
            <a:spLocks noGrp="1"/>
          </p:cNvSpPr>
          <p:nvPr>
            <p:ph sz="quarter" idx="10"/>
          </p:nvPr>
        </p:nvSpPr>
        <p:spPr>
          <a:xfrm>
            <a:off x="584200" y="1435100"/>
            <a:ext cx="11018838" cy="1538883"/>
          </a:xfrm>
        </p:spPr>
        <p:txBody>
          <a:bodyPr/>
          <a:lstStyle/>
          <a:p>
            <a:r>
              <a:rPr lang="en-US" dirty="0"/>
              <a:t>Kubernetes RBAC vs Azure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p:txBody>
      </p:sp>
    </p:spTree>
    <p:extLst>
      <p:ext uri="{BB962C8B-B14F-4D97-AF65-F5344CB8AC3E}">
        <p14:creationId xmlns:p14="http://schemas.microsoft.com/office/powerpoint/2010/main" val="29531325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0E21A-6437-45D3-9A8C-58E66254ABEC}"/>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7CF625AC-9394-49BA-A61F-E786D135521E}"/>
              </a:ext>
            </a:extLst>
          </p:cNvPr>
          <p:cNvSpPr/>
          <p:nvPr/>
        </p:nvSpPr>
        <p:spPr bwMode="auto">
          <a:xfrm>
            <a:off x="7533123" y="2508946"/>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9E26FA90-F95A-400B-9F7E-CE6CCE7BF683}"/>
              </a:ext>
            </a:extLst>
          </p:cNvPr>
          <p:cNvSpPr/>
          <p:nvPr/>
        </p:nvSpPr>
        <p:spPr bwMode="auto">
          <a:xfrm>
            <a:off x="4135613" y="2508946"/>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 name="Graphic 6" descr="User">
            <a:extLst>
              <a:ext uri="{FF2B5EF4-FFF2-40B4-BE49-F238E27FC236}">
                <a16:creationId xmlns:a16="http://schemas.microsoft.com/office/drawing/2014/main" id="{90C9C70B-B763-44A9-B104-0AD9542999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5616" y="3055848"/>
            <a:ext cx="365760" cy="365760"/>
          </a:xfrm>
          <a:prstGeom prst="rect">
            <a:avLst/>
          </a:prstGeom>
        </p:spPr>
      </p:pic>
      <p:sp>
        <p:nvSpPr>
          <p:cNvPr id="8" name="TextBox 7">
            <a:extLst>
              <a:ext uri="{FF2B5EF4-FFF2-40B4-BE49-F238E27FC236}">
                <a16:creationId xmlns:a16="http://schemas.microsoft.com/office/drawing/2014/main" id="{DD81F217-1FD1-4EDD-9BCD-561F841AA9B8}"/>
              </a:ext>
            </a:extLst>
          </p:cNvPr>
          <p:cNvSpPr txBox="1"/>
          <p:nvPr/>
        </p:nvSpPr>
        <p:spPr>
          <a:xfrm>
            <a:off x="1695565" y="3421608"/>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9" name="Group 8">
            <a:extLst>
              <a:ext uri="{FF2B5EF4-FFF2-40B4-BE49-F238E27FC236}">
                <a16:creationId xmlns:a16="http://schemas.microsoft.com/office/drawing/2014/main" id="{391B01EC-57F6-493D-BCE1-73C095323480}"/>
              </a:ext>
            </a:extLst>
          </p:cNvPr>
          <p:cNvGrpSpPr/>
          <p:nvPr/>
        </p:nvGrpSpPr>
        <p:grpSpPr>
          <a:xfrm>
            <a:off x="4396006" y="4257573"/>
            <a:ext cx="777457" cy="704314"/>
            <a:chOff x="3534457" y="5812740"/>
            <a:chExt cx="777457" cy="704314"/>
          </a:xfrm>
        </p:grpSpPr>
        <p:pic>
          <p:nvPicPr>
            <p:cNvPr id="10" name="Graphic 9">
              <a:extLst>
                <a:ext uri="{FF2B5EF4-FFF2-40B4-BE49-F238E27FC236}">
                  <a16:creationId xmlns:a16="http://schemas.microsoft.com/office/drawing/2014/main" id="{0F5973CB-1E87-4470-9505-9BDBE42EF9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40305" y="5812740"/>
              <a:ext cx="365760" cy="365760"/>
            </a:xfrm>
            <a:prstGeom prst="rect">
              <a:avLst/>
            </a:prstGeom>
          </p:spPr>
        </p:pic>
        <p:sp>
          <p:nvSpPr>
            <p:cNvPr id="11" name="TextBox 10">
              <a:extLst>
                <a:ext uri="{FF2B5EF4-FFF2-40B4-BE49-F238E27FC236}">
                  <a16:creationId xmlns:a16="http://schemas.microsoft.com/office/drawing/2014/main" id="{6DD4A619-2647-4FE9-82BD-D2BF75A3BE0E}"/>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2" name="Graphic 11">
            <a:extLst>
              <a:ext uri="{FF2B5EF4-FFF2-40B4-BE49-F238E27FC236}">
                <a16:creationId xmlns:a16="http://schemas.microsoft.com/office/drawing/2014/main" id="{7012961A-F57F-4832-AE14-7D6E04BC36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01855" y="3055848"/>
            <a:ext cx="365760" cy="365760"/>
          </a:xfrm>
          <a:prstGeom prst="rect">
            <a:avLst/>
          </a:prstGeom>
        </p:spPr>
      </p:pic>
      <p:sp>
        <p:nvSpPr>
          <p:cNvPr id="13" name="TextBox 12">
            <a:extLst>
              <a:ext uri="{FF2B5EF4-FFF2-40B4-BE49-F238E27FC236}">
                <a16:creationId xmlns:a16="http://schemas.microsoft.com/office/drawing/2014/main" id="{B451AB96-3112-4BB9-B279-F886A26E52A2}"/>
              </a:ext>
            </a:extLst>
          </p:cNvPr>
          <p:cNvSpPr txBox="1"/>
          <p:nvPr/>
        </p:nvSpPr>
        <p:spPr>
          <a:xfrm>
            <a:off x="4475356" y="2872968"/>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cxnSp>
        <p:nvCxnSpPr>
          <p:cNvPr id="14" name="Connector: Curved 57">
            <a:extLst>
              <a:ext uri="{FF2B5EF4-FFF2-40B4-BE49-F238E27FC236}">
                <a16:creationId xmlns:a16="http://schemas.microsoft.com/office/drawing/2014/main" id="{0F50A1F5-10F3-4012-ACAF-39F71EB4CC3D}"/>
              </a:ext>
            </a:extLst>
          </p:cNvPr>
          <p:cNvCxnSpPr>
            <a:cxnSpLocks/>
            <a:stCxn id="7" idx="3"/>
            <a:endCxn id="12" idx="1"/>
          </p:cNvCxnSpPr>
          <p:nvPr/>
        </p:nvCxnSpPr>
        <p:spPr>
          <a:xfrm>
            <a:off x="2161376" y="3238728"/>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57">
            <a:extLst>
              <a:ext uri="{FF2B5EF4-FFF2-40B4-BE49-F238E27FC236}">
                <a16:creationId xmlns:a16="http://schemas.microsoft.com/office/drawing/2014/main" id="{4CC5B076-38E7-41EC-BC38-93E32A24BA2D}"/>
              </a:ext>
            </a:extLst>
          </p:cNvPr>
          <p:cNvCxnSpPr>
            <a:cxnSpLocks/>
            <a:stCxn id="10" idx="0"/>
            <a:endCxn id="12" idx="2"/>
          </p:cNvCxnSpPr>
          <p:nvPr/>
        </p:nvCxnSpPr>
        <p:spPr>
          <a:xfrm flipV="1">
            <a:off x="4784734" y="3421608"/>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D82FACA-C1B1-41B7-ABA3-7BD5A7E17536}"/>
              </a:ext>
            </a:extLst>
          </p:cNvPr>
          <p:cNvSpPr txBox="1"/>
          <p:nvPr/>
        </p:nvSpPr>
        <p:spPr>
          <a:xfrm>
            <a:off x="4306237" y="2591846"/>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17" name="TextBox 16">
            <a:extLst>
              <a:ext uri="{FF2B5EF4-FFF2-40B4-BE49-F238E27FC236}">
                <a16:creationId xmlns:a16="http://schemas.microsoft.com/office/drawing/2014/main" id="{71EFA8F4-7F0A-4204-9965-F31B5EF5E8ED}"/>
              </a:ext>
            </a:extLst>
          </p:cNvPr>
          <p:cNvSpPr txBox="1"/>
          <p:nvPr/>
        </p:nvSpPr>
        <p:spPr>
          <a:xfrm>
            <a:off x="8914312" y="2591846"/>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18" name="Rectangle 17">
            <a:extLst>
              <a:ext uri="{FF2B5EF4-FFF2-40B4-BE49-F238E27FC236}">
                <a16:creationId xmlns:a16="http://schemas.microsoft.com/office/drawing/2014/main" id="{7FE5B1B5-D176-46F7-B12A-44D7A0374495}"/>
              </a:ext>
            </a:extLst>
          </p:cNvPr>
          <p:cNvSpPr/>
          <p:nvPr/>
        </p:nvSpPr>
        <p:spPr bwMode="auto">
          <a:xfrm>
            <a:off x="7690509" y="3055848"/>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FF58C3B-C3A9-4F54-B03C-0B94C2AAC749}"/>
              </a:ext>
            </a:extLst>
          </p:cNvPr>
          <p:cNvSpPr/>
          <p:nvPr/>
        </p:nvSpPr>
        <p:spPr bwMode="auto">
          <a:xfrm>
            <a:off x="9327035" y="3055848"/>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20" name="Rectangle 19">
            <a:extLst>
              <a:ext uri="{FF2B5EF4-FFF2-40B4-BE49-F238E27FC236}">
                <a16:creationId xmlns:a16="http://schemas.microsoft.com/office/drawing/2014/main" id="{90D09BA6-A4AD-4F46-90D8-C4650F0CAB99}"/>
              </a:ext>
            </a:extLst>
          </p:cNvPr>
          <p:cNvSpPr/>
          <p:nvPr/>
        </p:nvSpPr>
        <p:spPr bwMode="auto">
          <a:xfrm>
            <a:off x="9327035" y="3839590"/>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21" name="Rectangle 20">
            <a:extLst>
              <a:ext uri="{FF2B5EF4-FFF2-40B4-BE49-F238E27FC236}">
                <a16:creationId xmlns:a16="http://schemas.microsoft.com/office/drawing/2014/main" id="{69BEE2C7-86A6-4D77-BFA1-E977B77EBE59}"/>
              </a:ext>
            </a:extLst>
          </p:cNvPr>
          <p:cNvSpPr/>
          <p:nvPr/>
        </p:nvSpPr>
        <p:spPr bwMode="auto">
          <a:xfrm>
            <a:off x="9410435" y="3922909"/>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22" name="Rectangle 21">
            <a:extLst>
              <a:ext uri="{FF2B5EF4-FFF2-40B4-BE49-F238E27FC236}">
                <a16:creationId xmlns:a16="http://schemas.microsoft.com/office/drawing/2014/main" id="{226D4BC8-9098-49F2-8DBF-8822556710B1}"/>
              </a:ext>
            </a:extLst>
          </p:cNvPr>
          <p:cNvSpPr/>
          <p:nvPr/>
        </p:nvSpPr>
        <p:spPr bwMode="auto">
          <a:xfrm>
            <a:off x="9504112" y="402578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3" name="Graphic 22">
            <a:extLst>
              <a:ext uri="{FF2B5EF4-FFF2-40B4-BE49-F238E27FC236}">
                <a16:creationId xmlns:a16="http://schemas.microsoft.com/office/drawing/2014/main" id="{60AEFE28-9E11-4EA6-8C8F-35E01F9B70C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50305" t="6175" r="18500" b="66528"/>
          <a:stretch/>
        </p:blipFill>
        <p:spPr>
          <a:xfrm>
            <a:off x="9464779" y="4318456"/>
            <a:ext cx="208995" cy="182880"/>
          </a:xfrm>
          <a:prstGeom prst="rect">
            <a:avLst/>
          </a:prstGeom>
        </p:spPr>
      </p:pic>
      <p:cxnSp>
        <p:nvCxnSpPr>
          <p:cNvPr id="24" name="Connector: Curved 57">
            <a:extLst>
              <a:ext uri="{FF2B5EF4-FFF2-40B4-BE49-F238E27FC236}">
                <a16:creationId xmlns:a16="http://schemas.microsoft.com/office/drawing/2014/main" id="{E9F27E1A-1ADA-4BDA-A6AB-3A7050C37E1C}"/>
              </a:ext>
            </a:extLst>
          </p:cNvPr>
          <p:cNvCxnSpPr>
            <a:cxnSpLocks/>
            <a:stCxn id="12" idx="3"/>
            <a:endCxn id="18" idx="1"/>
          </p:cNvCxnSpPr>
          <p:nvPr/>
        </p:nvCxnSpPr>
        <p:spPr>
          <a:xfrm>
            <a:off x="4967615" y="3238728"/>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57">
            <a:extLst>
              <a:ext uri="{FF2B5EF4-FFF2-40B4-BE49-F238E27FC236}">
                <a16:creationId xmlns:a16="http://schemas.microsoft.com/office/drawing/2014/main" id="{2C4E17A2-2B7F-427B-B1AE-4B44F675B618}"/>
              </a:ext>
            </a:extLst>
          </p:cNvPr>
          <p:cNvCxnSpPr>
            <a:cxnSpLocks/>
            <a:stCxn id="18" idx="3"/>
            <a:endCxn id="19" idx="1"/>
          </p:cNvCxnSpPr>
          <p:nvPr/>
        </p:nvCxnSpPr>
        <p:spPr>
          <a:xfrm>
            <a:off x="8703148" y="3246298"/>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57">
            <a:extLst>
              <a:ext uri="{FF2B5EF4-FFF2-40B4-BE49-F238E27FC236}">
                <a16:creationId xmlns:a16="http://schemas.microsoft.com/office/drawing/2014/main" id="{C2C70177-BB0E-4B09-91D7-EDE3B4C58E8D}"/>
              </a:ext>
            </a:extLst>
          </p:cNvPr>
          <p:cNvCxnSpPr>
            <a:cxnSpLocks/>
            <a:stCxn id="19" idx="2"/>
            <a:endCxn id="20" idx="0"/>
          </p:cNvCxnSpPr>
          <p:nvPr/>
        </p:nvCxnSpPr>
        <p:spPr>
          <a:xfrm>
            <a:off x="9833355" y="3436747"/>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7129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a:t>Common scenarios – Networking </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Common scenarios – Migration </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grpSp>
        <p:nvGrpSpPr>
          <p:cNvPr id="17" name="Group 16">
            <a:extLst>
              <a:ext uri="{FF2B5EF4-FFF2-40B4-BE49-F238E27FC236}">
                <a16:creationId xmlns:a16="http://schemas.microsoft.com/office/drawing/2014/main" id="{F3775FC7-F59C-4D08-8299-8BE5001B938F}"/>
              </a:ext>
            </a:extLst>
          </p:cNvPr>
          <p:cNvGrpSpPr>
            <a:grpSpLocks noChangeAspect="1"/>
          </p:cNvGrpSpPr>
          <p:nvPr/>
        </p:nvGrpSpPr>
        <p:grpSpPr>
          <a:xfrm>
            <a:off x="5910808" y="3685540"/>
            <a:ext cx="5692230" cy="1737360"/>
            <a:chOff x="588963" y="3338950"/>
            <a:chExt cx="9586913" cy="2998350"/>
          </a:xfrm>
        </p:grpSpPr>
        <p:pic>
          <p:nvPicPr>
            <p:cNvPr id="4" name="Graphic 3">
              <a:extLst>
                <a:ext uri="{FF2B5EF4-FFF2-40B4-BE49-F238E27FC236}">
                  <a16:creationId xmlns:a16="http://schemas.microsoft.com/office/drawing/2014/main" id="{4B0D7ADE-0FBC-474E-8AF3-C750D7E00C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1476" y="3338950"/>
              <a:ext cx="914400" cy="914400"/>
            </a:xfrm>
            <a:prstGeom prst="rect">
              <a:avLst/>
            </a:prstGeom>
          </p:spPr>
        </p:pic>
        <p:pic>
          <p:nvPicPr>
            <p:cNvPr id="5" name="Graphic 4">
              <a:extLst>
                <a:ext uri="{FF2B5EF4-FFF2-40B4-BE49-F238E27FC236}">
                  <a16:creationId xmlns:a16="http://schemas.microsoft.com/office/drawing/2014/main" id="{0F7C5A72-AD23-44BA-8CE8-D6DFE58742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0119" y="3338950"/>
              <a:ext cx="914400" cy="914400"/>
            </a:xfrm>
            <a:prstGeom prst="rect">
              <a:avLst/>
            </a:prstGeom>
          </p:spPr>
        </p:pic>
        <p:pic>
          <p:nvPicPr>
            <p:cNvPr id="6" name="Graphic 5">
              <a:extLst>
                <a:ext uri="{FF2B5EF4-FFF2-40B4-BE49-F238E27FC236}">
                  <a16:creationId xmlns:a16="http://schemas.microsoft.com/office/drawing/2014/main" id="{EAE0F942-4CF8-4AC3-847B-0D2DAE3B2C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61476" y="5422900"/>
              <a:ext cx="914400" cy="914400"/>
            </a:xfrm>
            <a:prstGeom prst="rect">
              <a:avLst/>
            </a:prstGeom>
          </p:spPr>
        </p:pic>
        <p:pic>
          <p:nvPicPr>
            <p:cNvPr id="7" name="Graphic 6">
              <a:extLst>
                <a:ext uri="{FF2B5EF4-FFF2-40B4-BE49-F238E27FC236}">
                  <a16:creationId xmlns:a16="http://schemas.microsoft.com/office/drawing/2014/main" id="{09614992-4A15-4B09-BE87-7EF841095A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75681" y="3923725"/>
              <a:ext cx="1828800" cy="1828800"/>
            </a:xfrm>
            <a:prstGeom prst="rect">
              <a:avLst/>
            </a:prstGeom>
          </p:spPr>
        </p:pic>
        <p:pic>
          <p:nvPicPr>
            <p:cNvPr id="8" name="Graphic 7">
              <a:extLst>
                <a:ext uri="{FF2B5EF4-FFF2-40B4-BE49-F238E27FC236}">
                  <a16:creationId xmlns:a16="http://schemas.microsoft.com/office/drawing/2014/main" id="{8ABF09C2-41C3-4A65-BFCB-D4FADCEEFA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51361" y="5422900"/>
              <a:ext cx="914400" cy="914400"/>
            </a:xfrm>
            <a:prstGeom prst="rect">
              <a:avLst/>
            </a:prstGeom>
          </p:spPr>
        </p:pic>
        <p:pic>
          <p:nvPicPr>
            <p:cNvPr id="9" name="Graphic 8">
              <a:extLst>
                <a:ext uri="{FF2B5EF4-FFF2-40B4-BE49-F238E27FC236}">
                  <a16:creationId xmlns:a16="http://schemas.microsoft.com/office/drawing/2014/main" id="{16AFF4B0-F0EC-425E-A158-92B344FCF4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38763" y="4380925"/>
              <a:ext cx="914400" cy="914400"/>
            </a:xfrm>
            <a:prstGeom prst="rect">
              <a:avLst/>
            </a:prstGeom>
          </p:spPr>
        </p:pic>
        <p:cxnSp>
          <p:nvCxnSpPr>
            <p:cNvPr id="10" name="Connector: Curved 9">
              <a:extLst>
                <a:ext uri="{FF2B5EF4-FFF2-40B4-BE49-F238E27FC236}">
                  <a16:creationId xmlns:a16="http://schemas.microsoft.com/office/drawing/2014/main" id="{70D08EB9-DA96-4053-88F9-D10F74E42A89}"/>
                </a:ext>
              </a:extLst>
            </p:cNvPr>
            <p:cNvCxnSpPr>
              <a:cxnSpLocks/>
              <a:stCxn id="9" idx="3"/>
              <a:endCxn id="5"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7C9B4A53-35B1-413B-AD03-9CF3EAFE6584}"/>
                </a:ext>
              </a:extLst>
            </p:cNvPr>
            <p:cNvCxnSpPr>
              <a:cxnSpLocks/>
              <a:stCxn id="9" idx="3"/>
              <a:endCxn id="4"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EC32377-0D4E-4B51-9C94-BED4B6D34172}"/>
                </a:ext>
              </a:extLst>
            </p:cNvPr>
            <p:cNvCxnSpPr>
              <a:cxnSpLocks/>
              <a:stCxn id="9" idx="3"/>
              <a:endCxn id="6"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30781317-71C8-4BB6-954C-B4425E128EA8}"/>
                </a:ext>
              </a:extLst>
            </p:cNvPr>
            <p:cNvCxnSpPr>
              <a:cxnSpLocks/>
              <a:stCxn id="9" idx="3"/>
              <a:endCxn id="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45">
              <a:extLst>
                <a:ext uri="{FF2B5EF4-FFF2-40B4-BE49-F238E27FC236}">
                  <a16:creationId xmlns:a16="http://schemas.microsoft.com/office/drawing/2014/main" id="{2E9D1630-11CD-45CB-9066-9886BD535953}"/>
                </a:ext>
              </a:extLst>
            </p:cNvPr>
            <p:cNvCxnSpPr>
              <a:cxnSpLocks/>
              <a:stCxn id="7" idx="3"/>
              <a:endCxn id="9"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2702C06B-AA64-4B53-9FAA-B512F11FA5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8963" y="4380925"/>
              <a:ext cx="914400" cy="914400"/>
            </a:xfrm>
            <a:prstGeom prst="rect">
              <a:avLst/>
            </a:prstGeom>
          </p:spPr>
        </p:pic>
        <p:cxnSp>
          <p:nvCxnSpPr>
            <p:cNvPr id="16" name="Connector: Curved 57">
              <a:extLst>
                <a:ext uri="{FF2B5EF4-FFF2-40B4-BE49-F238E27FC236}">
                  <a16:creationId xmlns:a16="http://schemas.microsoft.com/office/drawing/2014/main" id="{2562A3E5-4BC3-463F-A878-B2A6995A28EA}"/>
                </a:ext>
              </a:extLst>
            </p:cNvPr>
            <p:cNvCxnSpPr>
              <a:cxnSpLocks/>
              <a:stCxn id="15" idx="3"/>
              <a:endCxn id="7"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11411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Common scenarios – Scaling </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800219"/>
          </a:xfrm>
        </p:spPr>
        <p:txBody>
          <a:bodyPr/>
          <a:lstStyle/>
          <a:p>
            <a:r>
              <a:rPr lang="en-US" dirty="0"/>
              <a:t>Horizontal pod</a:t>
            </a:r>
          </a:p>
          <a:p>
            <a:pPr lvl="1"/>
            <a:r>
              <a:rPr lang="en-US" dirty="0"/>
              <a:t>Automatically scale the number of replicas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1415772"/>
          </a:xfrm>
        </p:spPr>
        <p:txBody>
          <a:bodyPr/>
          <a:lstStyle/>
          <a:p>
            <a:r>
              <a:rPr lang="en-US" dirty="0"/>
              <a:t>Cluster</a:t>
            </a:r>
          </a:p>
          <a:p>
            <a:pPr lvl="1"/>
            <a:r>
              <a:rPr lang="en-US" dirty="0"/>
              <a:t>Automatically scale the number of nodes based on scheduled pods and compute availability</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3FCB88-481F-49FA-B88B-E19A28CA0B60}"/>
              </a:ext>
            </a:extLst>
          </p:cNvPr>
          <p:cNvGrpSpPr>
            <a:grpSpLocks noChangeAspect="1"/>
          </p:cNvGrpSpPr>
          <p:nvPr/>
        </p:nvGrpSpPr>
        <p:grpSpPr>
          <a:xfrm>
            <a:off x="583909" y="1249867"/>
            <a:ext cx="9761696" cy="5329802"/>
            <a:chOff x="69258" y="322404"/>
            <a:chExt cx="12015130" cy="6560159"/>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64775"/>
              <a:chOff x="7595189" y="412152"/>
              <a:chExt cx="1005840" cy="780109"/>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807800"/>
              <a:chOff x="8601046" y="368265"/>
              <a:chExt cx="1005840" cy="823998"/>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9"/>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807799"/>
              <a:chOff x="9606903" y="368265"/>
              <a:chExt cx="807642" cy="82399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8"/>
                <a:ext cx="807642"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61222"/>
              <a:chOff x="10414561" y="368265"/>
              <a:chExt cx="1005840" cy="98049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4029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55128" cy="330733"/>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6"/>
              <a:ext cx="4529383" cy="836729"/>
              <a:chOff x="7031667" y="1956872"/>
              <a:chExt cx="4620208" cy="85350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53506"/>
                <a:chOff x="7800981" y="1749888"/>
                <a:chExt cx="1005840" cy="853506"/>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53507"/>
                <a:chOff x="8591257" y="1749888"/>
                <a:chExt cx="1005840" cy="85350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1"/>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53506"/>
                <a:chOff x="9497397" y="1749888"/>
                <a:chExt cx="807642" cy="853506"/>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53506"/>
                <a:chOff x="10325683" y="1749888"/>
                <a:chExt cx="1005840" cy="853506"/>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60"/>
                <a:ext cx="845526" cy="337365"/>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2"/>
              <a:ext cx="3839647" cy="820056"/>
              <a:chOff x="7031667" y="3091461"/>
              <a:chExt cx="3916641" cy="836500"/>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36500"/>
                <a:chOff x="8433984" y="2998661"/>
                <a:chExt cx="1428296" cy="836500"/>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6"/>
                  <a:ext cx="1428296" cy="38379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36500"/>
                <a:chOff x="9711646" y="2998661"/>
                <a:chExt cx="1146854" cy="836500"/>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7"/>
                  <a:ext cx="1146854"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70270" cy="337365"/>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5"/>
              <a:ext cx="3723279" cy="806590"/>
              <a:chOff x="7031667" y="4246623"/>
              <a:chExt cx="3797939" cy="822763"/>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80466"/>
                <a:chOff x="8571481" y="4442358"/>
                <a:chExt cx="1005840" cy="780466"/>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822763"/>
                <a:chOff x="9549685" y="4400061"/>
                <a:chExt cx="909451" cy="822763"/>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9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49707" cy="337365"/>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5"/>
              <a:ext cx="4232410" cy="954528"/>
              <a:chOff x="7031667" y="5338525"/>
              <a:chExt cx="4317281" cy="97366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817166"/>
                <a:chOff x="8101273" y="5698577"/>
                <a:chExt cx="1005840" cy="817166"/>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49"/>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73668"/>
                <a:chOff x="9857130" y="5698577"/>
                <a:chExt cx="1005840" cy="97366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4029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817166"/>
                <a:chOff x="8945500" y="5698577"/>
                <a:chExt cx="995659" cy="817166"/>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49"/>
                  <a:ext cx="995659"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4"/>
                <a:ext cx="980224" cy="337365"/>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2137786" cy="462757"/>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3"/>
              <a:ext cx="2579287" cy="431207"/>
              <a:chOff x="556241" y="2800863"/>
              <a:chExt cx="2631007" cy="439854"/>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84666" cy="435962"/>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1"/>
              <a:ext cx="2579288" cy="428591"/>
              <a:chOff x="556242" y="3384216"/>
              <a:chExt cx="2631008" cy="437185"/>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5" y="3385440"/>
                <a:ext cx="2455255" cy="435961"/>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3"/>
              <a:ext cx="2579290" cy="428579"/>
              <a:chOff x="556242" y="3949584"/>
              <a:chExt cx="2631010" cy="437173"/>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5" y="3950796"/>
                <a:ext cx="1777004" cy="435961"/>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52967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900" kern="0" dirty="0">
                    <a:solidFill>
                      <a:srgbClr val="000000"/>
                    </a:solidFill>
                    <a:latin typeface="Segoe UI Semibold"/>
                  </a:rPr>
                </a:br>
                <a:r>
                  <a:rPr lang="en-US" sz="900" kern="0" dirty="0">
                    <a:solidFill>
                      <a:srgbClr val="000000"/>
                    </a:solidFill>
                    <a:latin typeface="Segoe UI Semibold"/>
                  </a:rPr>
                  <a:t>logs</a:t>
                </a:r>
                <a:endParaRPr kumimoji="0" lang="en-US" sz="9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2"/>
              <a:ext cx="3136392"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2949808" y="2451407"/>
              <a:ext cx="1746977" cy="1149530"/>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2949808" y="3600937"/>
              <a:ext cx="1762157" cy="125499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71713"/>
              <a:ext cx="4143424" cy="2099499"/>
            </a:xfrm>
            <a:prstGeom prst="bentConnector3">
              <a:avLst>
                <a:gd name="adj1" fmla="val 15852"/>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377788B-6102-4C07-B5E6-697DCC7CBE2F}"/>
              </a:ext>
            </a:extLst>
          </p:cNvPr>
          <p:cNvSpPr>
            <a:spLocks noGrp="1"/>
          </p:cNvSpPr>
          <p:nvPr>
            <p:ph type="title"/>
          </p:nvPr>
        </p:nvSpPr>
        <p:spPr/>
        <p:txBody>
          <a:bodyPr/>
          <a:lstStyle/>
          <a:p>
            <a:r>
              <a:rPr lang="en-US" dirty="0"/>
              <a:t>Common scenarios – Monitoring </a:t>
            </a:r>
          </a:p>
        </p:txBody>
      </p:sp>
    </p:spTree>
    <p:extLst>
      <p:ext uri="{BB962C8B-B14F-4D97-AF65-F5344CB8AC3E}">
        <p14:creationId xmlns:p14="http://schemas.microsoft.com/office/powerpoint/2010/main" val="38603155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p:txBody>
          <a:bodyPr/>
          <a:lstStyle/>
          <a:p>
            <a:r>
              <a:rPr lang="en-US" dirty="0"/>
              <a:t>Abstract and learning objectives</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586390" y="1434370"/>
            <a:ext cx="11018520" cy="4881336"/>
          </a:xfrm>
        </p:spPr>
        <p:txBody>
          <a:bodyPr/>
          <a:lstStyle/>
          <a:p>
            <a:r>
              <a:rPr lang="en-US" sz="2600" dirty="0"/>
              <a:t>In this whiteboard design session, you will work in a group to design a comprehensive solution to address concerns about cost management, security, subscription and resource management, identity, deployment, and other areas to help apply an enterprise governance model for Trey Research.</a:t>
            </a:r>
          </a:p>
          <a:p>
            <a:br>
              <a:rPr lang="en-US" sz="2600" dirty="0"/>
            </a:br>
            <a:r>
              <a:rPr lang="en-US" sz="2600" dirty="0"/>
              <a:t>At the end of this whiteboard design session, you will be better able to design a governance plan to showcase the security, governance, and cost management features of Azure. In addition, you'll learn how to provide cost tracking and alerting by business unit and environment, implement a distributed administration model, and control the deployment of Azure services, all delivered at scale across a large enterprise.</a:t>
            </a:r>
          </a:p>
        </p:txBody>
      </p:sp>
    </p:spTree>
    <p:extLst>
      <p:ext uri="{BB962C8B-B14F-4D97-AF65-F5344CB8AC3E}">
        <p14:creationId xmlns:p14="http://schemas.microsoft.com/office/powerpoint/2010/main" val="19888197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3" name="Text Placeholder 2">
            <a:extLst>
              <a:ext uri="{FF2B5EF4-FFF2-40B4-BE49-F238E27FC236}">
                <a16:creationId xmlns:a16="http://schemas.microsoft.com/office/drawing/2014/main" id="{768FFA49-04FB-4544-BFF5-09DF2637021D}"/>
              </a:ext>
            </a:extLst>
          </p:cNvPr>
          <p:cNvSpPr>
            <a:spLocks noGrp="1"/>
          </p:cNvSpPr>
          <p:nvPr>
            <p:ph type="body" sz="quarter" idx="10"/>
          </p:nvPr>
        </p:nvSpPr>
        <p:spPr>
          <a:xfrm>
            <a:off x="586390" y="1434370"/>
            <a:ext cx="11018520" cy="3200876"/>
          </a:xfrm>
        </p:spPr>
        <p:txBody>
          <a:bodyPr/>
          <a:lstStyle/>
          <a:p>
            <a:r>
              <a:rPr lang="en-US" sz="3600" dirty="0"/>
              <a:t>Outcome</a:t>
            </a:r>
            <a:endParaRPr lang="en-US" dirty="0"/>
          </a:p>
          <a:p>
            <a:r>
              <a:rPr lang="en-US" dirty="0"/>
              <a:t>Design a solution and prepare to present the solution to the target customer audience in a 15-minute chalk-talk format. </a:t>
            </a:r>
          </a:p>
          <a:p>
            <a:endParaRPr lang="en-US" dirty="0"/>
          </a:p>
          <a:p>
            <a:r>
              <a:rPr lang="en-US" sz="3600" dirty="0"/>
              <a:t>Time frame</a:t>
            </a:r>
            <a:endParaRPr lang="en-US" dirty="0"/>
          </a:p>
          <a:p>
            <a:r>
              <a:rPr lang="en-US" dirty="0"/>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3001410"/>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tx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solidFill>
                          <a:schemeClr val="tx1"/>
                        </a:solidFill>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tx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solidFill>
                          <a:schemeClr val="tx1"/>
                        </a:solidFill>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Prepare for a 15-minute presentation to the customer.</a:t>
                      </a:r>
                      <a:br>
                        <a:rPr lang="en-US" sz="1300" dirty="0">
                          <a:solidFill>
                            <a:schemeClr val="tx1"/>
                          </a:solidFill>
                          <a:latin typeface="Segoe UI" panose="020B0502040204020203" pitchFamily="34" charset="0"/>
                          <a:cs typeface="Segoe UI" panose="020B0502040204020203" pitchFamily="34" charset="0"/>
                        </a:rPr>
                      </a:br>
                      <a:endParaRPr lang="en-US" sz="1300" dirty="0">
                        <a:solidFill>
                          <a:schemeClr val="tx1"/>
                        </a:solidFill>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Present the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018520" cy="5576911"/>
          </a:xfrm>
        </p:spPr>
        <p:txBody>
          <a:bodyPr/>
          <a:lstStyle/>
          <a:p>
            <a:pPr lvl="0"/>
            <a:r>
              <a:rPr lang="en-US" sz="3200" dirty="0"/>
              <a:t>Outcome</a:t>
            </a:r>
            <a:endParaRPr lang="en-US" dirty="0"/>
          </a:p>
          <a:p>
            <a:pPr lvl="0"/>
            <a:r>
              <a:rPr lang="en-US" sz="2000" dirty="0"/>
              <a:t>Present a solution to the target customer in a 15-minute chalk-talk format. </a:t>
            </a:r>
          </a:p>
          <a:p>
            <a:pPr lvl="0"/>
            <a:endParaRPr lang="en-US" sz="2000" dirty="0"/>
          </a:p>
          <a:p>
            <a:pPr lvl="0"/>
            <a:r>
              <a:rPr lang="en-US" sz="3200" dirty="0"/>
              <a:t>Time frame</a:t>
            </a:r>
          </a:p>
          <a:p>
            <a:pPr lvl="0"/>
            <a:r>
              <a:rPr lang="en-US" sz="2000" dirty="0"/>
              <a:t>30 minutes (15 minutes for each team to present and receive feedback) </a:t>
            </a:r>
          </a:p>
          <a:p>
            <a:pPr lvl="0"/>
            <a:endParaRPr lang="en-US" sz="2000" dirty="0"/>
          </a:p>
          <a:p>
            <a:pPr lvl="0"/>
            <a:r>
              <a:rPr lang="en-US" sz="3200" dirty="0"/>
              <a:t>Directions</a:t>
            </a:r>
            <a:endParaRPr lang="en-US" dirty="0"/>
          </a:p>
          <a:p>
            <a:pPr lvl="0"/>
            <a:r>
              <a:rPr lang="en-US" sz="2000" dirty="0"/>
              <a:t>Pair with another table</a:t>
            </a:r>
          </a:p>
          <a:p>
            <a:pPr lvl="0"/>
            <a:r>
              <a:rPr lang="en-US" sz="2000" dirty="0"/>
              <a:t>One table is the Microsoft team and the other table is the customer</a:t>
            </a:r>
          </a:p>
          <a:p>
            <a:pPr lvl="0"/>
            <a:r>
              <a:rPr lang="en-US" sz="2000" dirty="0"/>
              <a:t>The Microsoft team presents their proposed solution to the customer</a:t>
            </a:r>
          </a:p>
          <a:p>
            <a:pPr lvl="0"/>
            <a:r>
              <a:rPr lang="en-US" sz="2000" dirty="0"/>
              <a:t>The customer asks one of the objections from the list of objections in the case study</a:t>
            </a:r>
          </a:p>
          <a:p>
            <a:pPr lvl="0"/>
            <a:r>
              <a:rPr lang="en-US" sz="2000" dirty="0"/>
              <a:t>The Microsoft team responds to the objection</a:t>
            </a:r>
          </a:p>
          <a:p>
            <a:pPr lvl="0"/>
            <a:r>
              <a:rPr lang="en-US" sz="2000" dirty="0"/>
              <a:t>The customer team gives feedback to the Microsoft team</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F03CEC3C-A357-484B-BAC2-0208CAB055E9}"/>
              </a:ext>
            </a:extLst>
          </p:cNvPr>
          <p:cNvSpPr>
            <a:spLocks noGrp="1"/>
          </p:cNvSpPr>
          <p:nvPr>
            <p:ph type="body" sz="quarter" idx="10"/>
          </p:nvPr>
        </p:nvSpPr>
        <p:spPr>
          <a:xfrm>
            <a:off x="586390" y="1434370"/>
            <a:ext cx="11018520" cy="3287054"/>
          </a:xfrm>
        </p:spPr>
        <p:txBody>
          <a:bodyPr/>
          <a:lstStyle/>
          <a:p>
            <a:r>
              <a:rPr lang="en-US" sz="3600" dirty="0"/>
              <a:t>Outcome</a:t>
            </a:r>
            <a:endParaRPr lang="en-US" dirty="0"/>
          </a:p>
          <a:p>
            <a:r>
              <a:rPr lang="en-US" dirty="0"/>
              <a:t>Identify the preferred solution for the case study</a:t>
            </a:r>
          </a:p>
          <a:p>
            <a:r>
              <a:rPr lang="en-US" dirty="0"/>
              <a:t>Identify solutions designed by other teams</a:t>
            </a:r>
          </a:p>
          <a:p>
            <a:endParaRPr lang="en-US" dirty="0"/>
          </a:p>
          <a:p>
            <a:r>
              <a:rPr lang="en-US" sz="3600" dirty="0"/>
              <a:t>Time frame</a:t>
            </a:r>
          </a:p>
          <a:p>
            <a:r>
              <a:rPr lang="en-US" dirty="0"/>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F227D3A3-2CC7-4677-BD04-D53F299FF015}"/>
                  </a:ext>
                </a:extLst>
              </p:cNvPr>
              <p:cNvGraphicFramePr>
                <a:graphicFrameLocks noChangeAspect="1"/>
              </p:cNvGraphicFramePr>
              <p:nvPr>
                <p:extLst>
                  <p:ext uri="{D42A27DB-BD31-4B8C-83A1-F6EECF244321}">
                    <p14:modId xmlns:p14="http://schemas.microsoft.com/office/powerpoint/2010/main" val="1966267921"/>
                  </p:ext>
                </p:extLst>
              </p:nvPr>
            </p:nvGraphicFramePr>
            <p:xfrm>
              <a:off x="2969246" y="3343081"/>
              <a:ext cx="6248745" cy="3514919"/>
            </p:xfrm>
            <a:graphic>
              <a:graphicData uri="http://schemas.microsoft.com/office/powerpoint/2016/slidezoom">
                <pslz:sldZm>
                  <pslz:sldZmObj sldId="2089" cId="1685712979">
                    <pslz:zmPr id="{FA978ADA-C85E-49C5-86DF-EDF07D7C9BE6}" returnToParent="0" transitionDur="1000">
                      <p166:blipFill xmlns:p166="http://schemas.microsoft.com/office/powerpoint/2016/6/main">
                        <a:blip r:embed="rId3"/>
                        <a:stretch>
                          <a:fillRect/>
                        </a:stretch>
                      </p166:blipFill>
                      <p166:spPr xmlns:p166="http://schemas.microsoft.com/office/powerpoint/2016/6/main">
                        <a:xfrm>
                          <a:off x="0" y="0"/>
                          <a:ext cx="6248745" cy="3514919"/>
                        </a:xfrm>
                        <a:prstGeom prst="rect">
                          <a:avLst/>
                        </a:prstGeom>
                        <a:ln w="3175">
                          <a:noFill/>
                        </a:ln>
                      </p166:spPr>
                    </pslz:zmPr>
                  </pslz:sldZmObj>
                </pslz:sldZm>
              </a:graphicData>
            </a:graphic>
          </p:graphicFrame>
        </mc:Choice>
        <mc:Fallback>
          <p:pic>
            <p:nvPicPr>
              <p:cNvPr id="9" name="Slide Zoom 8">
                <a:hlinkClick r:id="rId4" action="ppaction://hlinksldjump"/>
                <a:extLst>
                  <a:ext uri="{FF2B5EF4-FFF2-40B4-BE49-F238E27FC236}">
                    <a16:creationId xmlns:a16="http://schemas.microsoft.com/office/drawing/2014/main" id="{F227D3A3-2CC7-4677-BD04-D53F299FF015}"/>
                  </a:ext>
                </a:extLst>
              </p:cNvPr>
              <p:cNvPicPr>
                <a:picLocks noGrp="1" noRot="1" noChangeAspect="1" noMove="1" noResize="1" noEditPoints="1" noAdjustHandles="1" noChangeArrowheads="1" noChangeShapeType="1"/>
              </p:cNvPicPr>
              <p:nvPr/>
            </p:nvPicPr>
            <p:blipFill>
              <a:blip r:embed="rId3"/>
              <a:stretch>
                <a:fillRect/>
              </a:stretch>
            </p:blipFill>
            <p:spPr>
              <a:xfrm>
                <a:off x="2969246" y="3343081"/>
                <a:ext cx="6248745" cy="3514919"/>
              </a:xfrm>
              <a:prstGeom prst="rect">
                <a:avLst/>
              </a:prstGeom>
              <a:ln w="3175">
                <a:noFill/>
              </a:ln>
            </p:spPr>
          </p:pic>
        </mc:Fallback>
      </mc:AlternateContent>
      <p:sp>
        <p:nvSpPr>
          <p:cNvPr id="2" name="Title 1">
            <a:extLst>
              <a:ext uri="{FF2B5EF4-FFF2-40B4-BE49-F238E27FC236}">
                <a16:creationId xmlns:a16="http://schemas.microsoft.com/office/drawing/2014/main" id="{D6B7D40C-2355-4645-A28A-0A9A24489D45}"/>
              </a:ext>
            </a:extLst>
          </p:cNvPr>
          <p:cNvSpPr>
            <a:spLocks noGrp="1"/>
          </p:cNvSpPr>
          <p:nvPr>
            <p:ph type="title"/>
          </p:nvPr>
        </p:nvSpPr>
        <p:spPr/>
        <p:txBody>
          <a:bodyPr/>
          <a:lstStyle/>
          <a:p>
            <a:r>
              <a:rPr lang="en-US" dirty="0"/>
              <a:t>Operator and developer access – Authentication</a:t>
            </a:r>
          </a:p>
        </p:txBody>
      </p:sp>
      <p:sp>
        <p:nvSpPr>
          <p:cNvPr id="3" name="Text Placeholder 2">
            <a:extLst>
              <a:ext uri="{FF2B5EF4-FFF2-40B4-BE49-F238E27FC236}">
                <a16:creationId xmlns:a16="http://schemas.microsoft.com/office/drawing/2014/main" id="{7DCB5C9D-C61D-4FD9-9F18-D2398574E6D7}"/>
              </a:ext>
            </a:extLst>
          </p:cNvPr>
          <p:cNvSpPr>
            <a:spLocks noGrp="1"/>
          </p:cNvSpPr>
          <p:nvPr>
            <p:ph type="body" sz="quarter" idx="10"/>
          </p:nvPr>
        </p:nvSpPr>
        <p:spPr>
          <a:xfrm>
            <a:off x="586390" y="1434370"/>
            <a:ext cx="11018520" cy="2425279"/>
          </a:xfrm>
        </p:spPr>
        <p:txBody>
          <a:bodyPr/>
          <a:lstStyle/>
          <a:p>
            <a:pPr marL="457200" indent="-457200">
              <a:buFont typeface="Arial" panose="020B0604020202020204" pitchFamily="34" charset="0"/>
              <a:buChar char="•"/>
            </a:pPr>
            <a:r>
              <a:rPr lang="en-US" dirty="0"/>
              <a:t>Utilize AAD for operator authentication</a:t>
            </a:r>
          </a:p>
          <a:p>
            <a:pPr marL="571500" lvl="1" indent="-342900">
              <a:buFont typeface="Arial" panose="020B0604020202020204" pitchFamily="34" charset="0"/>
              <a:buChar char="•"/>
            </a:pPr>
            <a:r>
              <a:rPr lang="en-US" dirty="0"/>
              <a:t>Requires two AAD app registrations and permission grants to the Microsoft Graph</a:t>
            </a:r>
          </a:p>
          <a:p>
            <a:pPr marL="571500" lvl="1" indent="-342900">
              <a:buFont typeface="Arial" panose="020B0604020202020204" pitchFamily="34" charset="0"/>
              <a:buChar char="•"/>
            </a:pPr>
            <a:r>
              <a:rPr lang="en-US" dirty="0"/>
              <a:t>Kubernetes RBAC can be configured for existing security groups in AAD</a:t>
            </a:r>
          </a:p>
          <a:p>
            <a:pPr marL="342900" indent="-342900">
              <a:buFont typeface="Arial" panose="020B0604020202020204" pitchFamily="34" charset="0"/>
              <a:buChar char="•"/>
            </a:pPr>
            <a:r>
              <a:rPr lang="en-US" dirty="0"/>
              <a:t>For existing Roles and </a:t>
            </a:r>
            <a:r>
              <a:rPr lang="en-US" dirty="0" err="1"/>
              <a:t>RoleBindings</a:t>
            </a:r>
            <a:endParaRPr lang="en-US" dirty="0"/>
          </a:p>
          <a:p>
            <a:pPr marL="571500" lvl="1" indent="-342900">
              <a:buFont typeface="Arial" panose="020B0604020202020204" pitchFamily="34" charset="0"/>
              <a:buChar char="•"/>
            </a:pPr>
            <a:r>
              <a:rPr lang="en-US" dirty="0"/>
              <a:t>Perform discovery to document existing configurations</a:t>
            </a:r>
          </a:p>
          <a:p>
            <a:pPr marL="571500" lvl="1" indent="-342900">
              <a:buFont typeface="Arial" panose="020B0604020202020204" pitchFamily="34" charset="0"/>
              <a:buChar char="•"/>
            </a:pPr>
            <a:r>
              <a:rPr lang="en-US" dirty="0"/>
              <a:t>Migrate to new roles and bindings in new AAD enabled cluster</a:t>
            </a:r>
          </a:p>
        </p:txBody>
      </p:sp>
    </p:spTree>
    <p:extLst>
      <p:ext uri="{BB962C8B-B14F-4D97-AF65-F5344CB8AC3E}">
        <p14:creationId xmlns:p14="http://schemas.microsoft.com/office/powerpoint/2010/main" val="41849023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BC01-C39B-4F03-901B-4856E552521C}"/>
              </a:ext>
            </a:extLst>
          </p:cNvPr>
          <p:cNvSpPr>
            <a:spLocks noGrp="1"/>
          </p:cNvSpPr>
          <p:nvPr>
            <p:ph type="title"/>
          </p:nvPr>
        </p:nvSpPr>
        <p:spPr/>
        <p:txBody>
          <a:bodyPr/>
          <a:lstStyle/>
          <a:p>
            <a:r>
              <a:rPr lang="en-US" dirty="0"/>
              <a:t>Operator and developer access – Helm v3</a:t>
            </a:r>
          </a:p>
        </p:txBody>
      </p:sp>
      <p:sp>
        <p:nvSpPr>
          <p:cNvPr id="3" name="Text Placeholder 2">
            <a:extLst>
              <a:ext uri="{FF2B5EF4-FFF2-40B4-BE49-F238E27FC236}">
                <a16:creationId xmlns:a16="http://schemas.microsoft.com/office/drawing/2014/main" id="{FFCB3A27-934F-4C17-8965-3A18F6DE22B3}"/>
              </a:ext>
            </a:extLst>
          </p:cNvPr>
          <p:cNvSpPr>
            <a:spLocks noGrp="1"/>
          </p:cNvSpPr>
          <p:nvPr>
            <p:ph type="body" sz="quarter" idx="10"/>
          </p:nvPr>
        </p:nvSpPr>
        <p:spPr>
          <a:xfrm>
            <a:off x="586390" y="1434370"/>
            <a:ext cx="7881335" cy="2733056"/>
          </a:xfrm>
        </p:spPr>
        <p:txBody>
          <a:bodyPr/>
          <a:lstStyle/>
          <a:p>
            <a:pPr marL="457200" indent="-457200">
              <a:buFont typeface="Arial" panose="020B0604020202020204" pitchFamily="34" charset="0"/>
              <a:buChar char="•"/>
            </a:pPr>
            <a:r>
              <a:rPr lang="en-US" dirty="0"/>
              <a:t>Helm v2 required a service account and </a:t>
            </a:r>
            <a:r>
              <a:rPr lang="en-US" dirty="0" err="1"/>
              <a:t>RoleBinding</a:t>
            </a:r>
            <a:r>
              <a:rPr lang="en-US" dirty="0"/>
              <a:t> for the Tiller service</a:t>
            </a:r>
          </a:p>
          <a:p>
            <a:pPr marL="457200" indent="-457200">
              <a:buFont typeface="Arial" panose="020B0604020202020204" pitchFamily="34" charset="0"/>
              <a:buChar char="•"/>
            </a:pPr>
            <a:r>
              <a:rPr lang="en-US" dirty="0"/>
              <a:t>Helm v3 removes this requirement</a:t>
            </a:r>
          </a:p>
          <a:p>
            <a:pPr marL="685800" lvl="1" indent="-457200">
              <a:buFont typeface="Arial" panose="020B0604020202020204" pitchFamily="34" charset="0"/>
              <a:buChar char="•"/>
            </a:pPr>
            <a:r>
              <a:rPr lang="en-US" dirty="0"/>
              <a:t>Only the </a:t>
            </a:r>
            <a:r>
              <a:rPr lang="en-US" dirty="0">
                <a:latin typeface="Lucida Console" panose="020B0609040504020204" pitchFamily="49" charset="0"/>
              </a:rPr>
              <a:t>helm</a:t>
            </a:r>
            <a:r>
              <a:rPr lang="en-US" dirty="0"/>
              <a:t> binary is required, simplifying both cluster operations and access to helm for developers</a:t>
            </a:r>
          </a:p>
          <a:p>
            <a:pPr marL="685800" lvl="1" indent="-457200">
              <a:buFont typeface="Arial" panose="020B0604020202020204" pitchFamily="34" charset="0"/>
              <a:buChar char="•"/>
            </a:pPr>
            <a:r>
              <a:rPr lang="en-US" dirty="0"/>
              <a:t>Security is on a per-user basis and delegated to the Kubernetes cluster</a:t>
            </a:r>
          </a:p>
        </p:txBody>
      </p:sp>
      <p:pic>
        <p:nvPicPr>
          <p:cNvPr id="7" name="Graphic 6">
            <a:extLst>
              <a:ext uri="{FF2B5EF4-FFF2-40B4-BE49-F238E27FC236}">
                <a16:creationId xmlns:a16="http://schemas.microsoft.com/office/drawing/2014/main" id="{10D06EC9-FEC3-4024-A20F-0D3D4AE76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0010" y="2080355"/>
            <a:ext cx="2895600" cy="3343275"/>
          </a:xfrm>
          <a:prstGeom prst="rect">
            <a:avLst/>
          </a:prstGeom>
        </p:spPr>
      </p:pic>
    </p:spTree>
    <p:extLst>
      <p:ext uri="{BB962C8B-B14F-4D97-AF65-F5344CB8AC3E}">
        <p14:creationId xmlns:p14="http://schemas.microsoft.com/office/powerpoint/2010/main" val="33351572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C7B628E-CD6B-475A-9253-0597D54B0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000" y="2274207"/>
            <a:ext cx="9144000" cy="5143500"/>
          </a:xfrm>
          <a:prstGeom prst="rect">
            <a:avLst/>
          </a:prstGeom>
        </p:spPr>
      </p:pic>
      <p:sp>
        <p:nvSpPr>
          <p:cNvPr id="2" name="Title 1">
            <a:extLst>
              <a:ext uri="{FF2B5EF4-FFF2-40B4-BE49-F238E27FC236}">
                <a16:creationId xmlns:a16="http://schemas.microsoft.com/office/drawing/2014/main" id="{7CEC7DC7-DF61-4FA8-BAA8-668BFE978BEC}"/>
              </a:ext>
            </a:extLst>
          </p:cNvPr>
          <p:cNvSpPr>
            <a:spLocks noGrp="1"/>
          </p:cNvSpPr>
          <p:nvPr>
            <p:ph type="title"/>
          </p:nvPr>
        </p:nvSpPr>
        <p:spPr/>
        <p:txBody>
          <a:bodyPr/>
          <a:lstStyle/>
          <a:p>
            <a:r>
              <a:rPr lang="en-US" dirty="0"/>
              <a:t>Operator and developer access – Workload separation</a:t>
            </a:r>
          </a:p>
        </p:txBody>
      </p:sp>
      <p:sp>
        <p:nvSpPr>
          <p:cNvPr id="3" name="Text Placeholder 2">
            <a:extLst>
              <a:ext uri="{FF2B5EF4-FFF2-40B4-BE49-F238E27FC236}">
                <a16:creationId xmlns:a16="http://schemas.microsoft.com/office/drawing/2014/main" id="{50739022-BA1E-4574-8319-E8157C00BB69}"/>
              </a:ext>
            </a:extLst>
          </p:cNvPr>
          <p:cNvSpPr>
            <a:spLocks noGrp="1"/>
          </p:cNvSpPr>
          <p:nvPr>
            <p:ph type="body" sz="quarter" idx="10"/>
          </p:nvPr>
        </p:nvSpPr>
        <p:spPr>
          <a:xfrm>
            <a:off x="586390" y="1434370"/>
            <a:ext cx="11018520" cy="1538883"/>
          </a:xfrm>
        </p:spPr>
        <p:txBody>
          <a:bodyPr/>
          <a:lstStyle/>
          <a:p>
            <a:pPr marL="457200" indent="-457200">
              <a:buFont typeface="Arial" panose="020B0604020202020204" pitchFamily="34" charset="0"/>
              <a:buChar char="•"/>
            </a:pPr>
            <a:r>
              <a:rPr lang="en-US" dirty="0"/>
              <a:t>Dedicated namespaces per-workload</a:t>
            </a:r>
          </a:p>
          <a:p>
            <a:pPr marL="685800" lvl="1" indent="-457200">
              <a:buFont typeface="Arial" panose="020B0604020202020204" pitchFamily="34" charset="0"/>
              <a:buChar char="•"/>
            </a:pPr>
            <a:r>
              <a:rPr lang="en-US" dirty="0"/>
              <a:t>Resource quotas clearly defined for each namespace</a:t>
            </a:r>
          </a:p>
          <a:p>
            <a:pPr marL="685800" lvl="1" indent="-457200">
              <a:buFont typeface="Arial" panose="020B0604020202020204" pitchFamily="34" charset="0"/>
              <a:buChar char="•"/>
            </a:pPr>
            <a:r>
              <a:rPr lang="en-US" dirty="0"/>
              <a:t>Extend to multiple namespaces to match SDLC over time (</a:t>
            </a:r>
            <a:r>
              <a:rPr lang="en-US" i="1" dirty="0"/>
              <a:t>e.g. </a:t>
            </a:r>
            <a:r>
              <a:rPr lang="en-US" dirty="0"/>
              <a:t>Dev/Test/Prod)</a:t>
            </a:r>
          </a:p>
          <a:p>
            <a:pPr marL="685800" lvl="1" indent="-457200">
              <a:buFont typeface="Arial" panose="020B0604020202020204" pitchFamily="34" charset="0"/>
              <a:buChar char="•"/>
            </a:pPr>
            <a:r>
              <a:rPr lang="en-US" dirty="0"/>
              <a:t>Does not prevent workloads from communicating with other deployments</a:t>
            </a:r>
          </a:p>
        </p:txBody>
      </p:sp>
    </p:spTree>
    <p:extLst>
      <p:ext uri="{BB962C8B-B14F-4D97-AF65-F5344CB8AC3E}">
        <p14:creationId xmlns:p14="http://schemas.microsoft.com/office/powerpoint/2010/main" val="27223637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DB41-0FA0-497B-91D4-F284E394C977}"/>
              </a:ext>
            </a:extLst>
          </p:cNvPr>
          <p:cNvSpPr>
            <a:spLocks noGrp="1"/>
          </p:cNvSpPr>
          <p:nvPr>
            <p:ph type="title"/>
          </p:nvPr>
        </p:nvSpPr>
        <p:spPr>
          <a:xfrm>
            <a:off x="588263" y="457200"/>
            <a:ext cx="11018520" cy="553998"/>
          </a:xfrm>
        </p:spPr>
        <p:txBody>
          <a:bodyPr/>
          <a:lstStyle/>
          <a:p>
            <a:r>
              <a:rPr lang="en-US" dirty="0"/>
              <a:t>Application onboarding – Varying compute needs</a:t>
            </a:r>
          </a:p>
        </p:txBody>
      </p:sp>
      <p:sp>
        <p:nvSpPr>
          <p:cNvPr id="3" name="Text Placeholder 2">
            <a:extLst>
              <a:ext uri="{FF2B5EF4-FFF2-40B4-BE49-F238E27FC236}">
                <a16:creationId xmlns:a16="http://schemas.microsoft.com/office/drawing/2014/main" id="{3EE2703F-3F1A-4B31-AB63-E2778CFD1F8B}"/>
              </a:ext>
            </a:extLst>
          </p:cNvPr>
          <p:cNvSpPr>
            <a:spLocks noGrp="1"/>
          </p:cNvSpPr>
          <p:nvPr>
            <p:ph type="body" sz="quarter" idx="10"/>
          </p:nvPr>
        </p:nvSpPr>
        <p:spPr>
          <a:xfrm>
            <a:off x="586391" y="1434370"/>
            <a:ext cx="7281260" cy="2265236"/>
          </a:xfrm>
        </p:spPr>
        <p:txBody>
          <a:bodyPr/>
          <a:lstStyle/>
          <a:p>
            <a:pPr marL="457200" indent="-457200">
              <a:buFont typeface="Arial" panose="020B0604020202020204" pitchFamily="34" charset="0"/>
              <a:buChar char="•"/>
            </a:pPr>
            <a:r>
              <a:rPr lang="en-US" dirty="0"/>
              <a:t>Dedicated node pool using a supported VM SKU and configuration</a:t>
            </a:r>
          </a:p>
          <a:p>
            <a:pPr marL="457200" indent="-457200">
              <a:buFont typeface="Arial" panose="020B0604020202020204" pitchFamily="34" charset="0"/>
              <a:buChar char="•"/>
            </a:pPr>
            <a:r>
              <a:rPr lang="en-US" dirty="0"/>
              <a:t>Apply taints to nodes to limit pod scheduling to only approved node pool members</a:t>
            </a:r>
          </a:p>
          <a:p>
            <a:pPr marL="685800" lvl="1" indent="-457200">
              <a:buFont typeface="Arial" panose="020B0604020202020204" pitchFamily="34" charset="0"/>
              <a:buChar char="•"/>
            </a:pPr>
            <a:r>
              <a:rPr lang="en-US" dirty="0"/>
              <a:t>Apply tolerations to pods at deployment time</a:t>
            </a:r>
          </a:p>
          <a:p>
            <a:pPr marL="457200" indent="-45720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62576D30-24AD-4B18-A03C-AFA80059C51F}"/>
              </a:ext>
            </a:extLst>
          </p:cNvPr>
          <p:cNvSpPr/>
          <p:nvPr/>
        </p:nvSpPr>
        <p:spPr>
          <a:xfrm>
            <a:off x="7686675" y="1232586"/>
            <a:ext cx="4352925" cy="5524589"/>
          </a:xfrm>
          <a:prstGeom prst="rect">
            <a:avLst/>
          </a:prstGeom>
          <a:solidFill>
            <a:schemeClr val="accent1">
              <a:alpha val="50000"/>
            </a:schemeClr>
          </a:solidFill>
        </p:spPr>
        <p:txBody>
          <a:bodyPr wrap="square">
            <a:spAutoFit/>
          </a:bodyPr>
          <a:lstStyle/>
          <a:p>
            <a:r>
              <a:rPr lang="en-US" dirty="0">
                <a:solidFill>
                  <a:srgbClr val="333333"/>
                </a:solidFill>
                <a:latin typeface="Lucida Console" panose="020B0609040504020204" pitchFamily="49" charset="0"/>
              </a:rPr>
              <a:t>    </a:t>
            </a:r>
            <a:r>
              <a:rPr lang="en-US" dirty="0" err="1">
                <a:solidFill>
                  <a:srgbClr val="8B0000"/>
                </a:solidFill>
                <a:latin typeface="Lucida Console" panose="020B0609040504020204" pitchFamily="49" charset="0"/>
              </a:rPr>
              <a:t>apiVersion</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v1</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kind</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Pod</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metadata</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name</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err="1">
                <a:solidFill>
                  <a:srgbClr val="8B0000"/>
                </a:solidFill>
                <a:latin typeface="Lucida Console" panose="020B0609040504020204" pitchFamily="49" charset="0"/>
              </a:rPr>
              <a:t>iopspod</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spec</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containers</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image</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err="1">
                <a:solidFill>
                  <a:srgbClr val="8B0000"/>
                </a:solidFill>
                <a:latin typeface="Lucida Console" panose="020B0609040504020204" pitchFamily="49" charset="0"/>
              </a:rPr>
              <a:t>myImage</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name</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err="1">
                <a:solidFill>
                  <a:srgbClr val="8B0000"/>
                </a:solidFill>
                <a:latin typeface="Lucida Console" panose="020B0609040504020204" pitchFamily="49" charset="0"/>
              </a:rPr>
              <a:t>iopspod</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resources</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requests</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err="1">
                <a:solidFill>
                  <a:srgbClr val="8B0000"/>
                </a:solidFill>
                <a:latin typeface="Lucida Console" panose="020B0609040504020204" pitchFamily="49" charset="0"/>
              </a:rPr>
              <a:t>cpu</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100m</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memory</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128Mi</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limits</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err="1">
                <a:solidFill>
                  <a:srgbClr val="8B0000"/>
                </a:solidFill>
                <a:latin typeface="Lucida Console" panose="020B0609040504020204" pitchFamily="49" charset="0"/>
              </a:rPr>
              <a:t>cpu</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00080"/>
                </a:solidFill>
                <a:latin typeface="Lucida Console" panose="020B0609040504020204" pitchFamily="49" charset="0"/>
              </a:rPr>
              <a:t>1</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memory</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2G</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tolerations</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key</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000000"/>
                </a:solidFill>
                <a:latin typeface="Lucida Console" panose="020B0609040504020204" pitchFamily="49" charset="0"/>
              </a:rPr>
              <a:t>"</a:t>
            </a:r>
            <a:r>
              <a:rPr lang="en-US" dirty="0" err="1">
                <a:solidFill>
                  <a:srgbClr val="8B0000"/>
                </a:solidFill>
                <a:latin typeface="Lucida Console" panose="020B0609040504020204" pitchFamily="49" charset="0"/>
              </a:rPr>
              <a:t>sku</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operator</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000000"/>
                </a:solidFill>
                <a:latin typeface="Lucida Console" panose="020B0609040504020204" pitchFamily="49" charset="0"/>
              </a:rPr>
              <a:t>"</a:t>
            </a:r>
            <a:r>
              <a:rPr lang="en-US" dirty="0">
                <a:solidFill>
                  <a:srgbClr val="8B0000"/>
                </a:solidFill>
                <a:latin typeface="Lucida Console" panose="020B0609040504020204" pitchFamily="49" charset="0"/>
              </a:rPr>
              <a:t>Equal</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value</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000000"/>
                </a:solidFill>
                <a:latin typeface="Lucida Console" panose="020B0609040504020204" pitchFamily="49" charset="0"/>
              </a:rPr>
              <a:t>"</a:t>
            </a:r>
            <a:r>
              <a:rPr lang="en-US" dirty="0" err="1">
                <a:solidFill>
                  <a:srgbClr val="8B0000"/>
                </a:solidFill>
                <a:latin typeface="Lucida Console" panose="020B0609040504020204" pitchFamily="49" charset="0"/>
              </a:rPr>
              <a:t>iops</a:t>
            </a:r>
            <a:r>
              <a:rPr lang="en-US" dirty="0">
                <a:solidFill>
                  <a:srgbClr val="000000"/>
                </a:solidFill>
                <a:latin typeface="Lucida Console" panose="020B0609040504020204" pitchFamily="49" charset="0"/>
              </a:rPr>
              <a:t>"</a:t>
            </a:r>
            <a:endParaRPr lang="en-US" dirty="0">
              <a:solidFill>
                <a:srgbClr val="333333"/>
              </a:solidFill>
              <a:latin typeface="Lucida Console" panose="020B0609040504020204" pitchFamily="49" charset="0"/>
            </a:endParaRPr>
          </a:p>
          <a:p>
            <a:r>
              <a:rPr lang="en-US" dirty="0">
                <a:solidFill>
                  <a:srgbClr val="333333"/>
                </a:solidFill>
                <a:latin typeface="Lucida Console" panose="020B0609040504020204" pitchFamily="49" charset="0"/>
              </a:rPr>
              <a:t>        </a:t>
            </a:r>
            <a:r>
              <a:rPr lang="en-US" dirty="0">
                <a:solidFill>
                  <a:srgbClr val="8B0000"/>
                </a:solidFill>
                <a:latin typeface="Lucida Console" panose="020B0609040504020204" pitchFamily="49" charset="0"/>
              </a:rPr>
              <a:t>effect</a:t>
            </a:r>
            <a:r>
              <a:rPr lang="en-US" dirty="0">
                <a:solidFill>
                  <a:srgbClr val="000000"/>
                </a:solidFill>
                <a:latin typeface="Lucida Console" panose="020B0609040504020204" pitchFamily="49" charset="0"/>
              </a:rPr>
              <a:t>:</a:t>
            </a:r>
            <a:r>
              <a:rPr lang="en-US" dirty="0">
                <a:solidFill>
                  <a:srgbClr val="333333"/>
                </a:solidFill>
                <a:latin typeface="Lucida Console" panose="020B0609040504020204" pitchFamily="49" charset="0"/>
              </a:rPr>
              <a:t> </a:t>
            </a:r>
            <a:r>
              <a:rPr lang="en-US" dirty="0">
                <a:solidFill>
                  <a:srgbClr val="000000"/>
                </a:solidFill>
                <a:latin typeface="Lucida Console" panose="020B0609040504020204" pitchFamily="49" charset="0"/>
              </a:rPr>
              <a:t>"</a:t>
            </a:r>
            <a:r>
              <a:rPr lang="en-US" dirty="0" err="1">
                <a:solidFill>
                  <a:srgbClr val="8B0000"/>
                </a:solidFill>
                <a:latin typeface="Lucida Console" panose="020B0609040504020204" pitchFamily="49" charset="0"/>
              </a:rPr>
              <a:t>NoSchedule</a:t>
            </a:r>
            <a:r>
              <a:rPr lang="en-US" dirty="0">
                <a:solidFill>
                  <a:srgbClr val="000000"/>
                </a:solidFill>
                <a:latin typeface="Lucida Console" panose="020B0609040504020204" pitchFamily="49" charset="0"/>
              </a:rPr>
              <a:t>"</a:t>
            </a:r>
            <a:endParaRPr lang="en-US" b="0" dirty="0">
              <a:solidFill>
                <a:srgbClr val="333333"/>
              </a:solidFill>
              <a:effectLst/>
              <a:latin typeface="Lucida Console" panose="020B0609040504020204" pitchFamily="49" charset="0"/>
            </a:endParaRPr>
          </a:p>
        </p:txBody>
      </p:sp>
    </p:spTree>
    <p:extLst>
      <p:ext uri="{BB962C8B-B14F-4D97-AF65-F5344CB8AC3E}">
        <p14:creationId xmlns:p14="http://schemas.microsoft.com/office/powerpoint/2010/main" val="38456076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D9A8-00E6-4B91-A089-411ABB0DCECD}"/>
              </a:ext>
            </a:extLst>
          </p:cNvPr>
          <p:cNvSpPr>
            <a:spLocks noGrp="1"/>
          </p:cNvSpPr>
          <p:nvPr>
            <p:ph type="title"/>
          </p:nvPr>
        </p:nvSpPr>
        <p:spPr/>
        <p:txBody>
          <a:bodyPr/>
          <a:lstStyle/>
          <a:p>
            <a:r>
              <a:rPr lang="en-US" dirty="0"/>
              <a:t>Application onboarding – Networking</a:t>
            </a:r>
          </a:p>
        </p:txBody>
      </p:sp>
      <p:sp>
        <p:nvSpPr>
          <p:cNvPr id="3" name="Text Placeholder 2">
            <a:extLst>
              <a:ext uri="{FF2B5EF4-FFF2-40B4-BE49-F238E27FC236}">
                <a16:creationId xmlns:a16="http://schemas.microsoft.com/office/drawing/2014/main" id="{5C0491D0-8CEE-4498-A1CE-6263E495D97C}"/>
              </a:ext>
            </a:extLst>
          </p:cNvPr>
          <p:cNvSpPr>
            <a:spLocks noGrp="1"/>
          </p:cNvSpPr>
          <p:nvPr>
            <p:ph type="body" sz="quarter" idx="10"/>
          </p:nvPr>
        </p:nvSpPr>
        <p:spPr>
          <a:xfrm>
            <a:off x="586390" y="1434370"/>
            <a:ext cx="11521296" cy="4345805"/>
          </a:xfrm>
        </p:spPr>
        <p:txBody>
          <a:bodyPr wrap="none"/>
          <a:lstStyle/>
          <a:p>
            <a:pPr marL="457200" indent="-457200">
              <a:buFont typeface="Arial" panose="020B0604020202020204" pitchFamily="34" charset="0"/>
              <a:buChar char="•"/>
            </a:pPr>
            <a:r>
              <a:rPr lang="en-US" dirty="0"/>
              <a:t>Configure cluster with Azure CNI</a:t>
            </a:r>
          </a:p>
          <a:p>
            <a:pPr marL="685800" lvl="1" indent="-457200">
              <a:buFont typeface="Arial" panose="020B0604020202020204" pitchFamily="34" charset="0"/>
              <a:buChar char="•"/>
            </a:pPr>
            <a:r>
              <a:rPr lang="en-US" dirty="0">
                <a:latin typeface="Segoe UI" panose="020B0502040204020203" pitchFamily="34" charset="0"/>
              </a:rPr>
              <a:t>(number of nodes + 1) + ((number of nodes + 1) * maximum pods per node that you configure)</a:t>
            </a:r>
          </a:p>
          <a:p>
            <a:pPr marL="457200" indent="-457200">
              <a:buFont typeface="Arial" panose="020B0604020202020204" pitchFamily="34" charset="0"/>
              <a:buChar char="•"/>
            </a:pPr>
            <a:r>
              <a:rPr lang="en-US" dirty="0">
                <a:latin typeface="Segoe UI" panose="020B0502040204020203" pitchFamily="34" charset="0"/>
              </a:rPr>
              <a:t>Existing cluster</a:t>
            </a:r>
          </a:p>
          <a:p>
            <a:pPr marL="685800" lvl="1" indent="-457200">
              <a:buFont typeface="Arial" panose="020B0604020202020204" pitchFamily="34" charset="0"/>
              <a:buChar char="•"/>
            </a:pPr>
            <a:r>
              <a:rPr lang="en-US" dirty="0">
                <a:latin typeface="Segoe UI" panose="020B0502040204020203" pitchFamily="34" charset="0"/>
              </a:rPr>
              <a:t>((3 + 1) + ((3 + 1) * 110) = 444 IPs required</a:t>
            </a:r>
          </a:p>
          <a:p>
            <a:pPr marL="457200" indent="-457200">
              <a:buFont typeface="Arial" panose="020B0604020202020204" pitchFamily="34" charset="0"/>
              <a:buChar char="•"/>
            </a:pPr>
            <a:r>
              <a:rPr lang="en-US" dirty="0">
                <a:latin typeface="Segoe UI" panose="020B0502040204020203" pitchFamily="34" charset="0"/>
              </a:rPr>
              <a:t>New cluster</a:t>
            </a:r>
          </a:p>
          <a:p>
            <a:pPr marL="685800" lvl="1" indent="-457200">
              <a:buFont typeface="Arial" panose="020B0604020202020204" pitchFamily="34" charset="0"/>
              <a:buChar char="•"/>
            </a:pPr>
            <a:r>
              <a:rPr lang="en-US" dirty="0">
                <a:latin typeface="Segoe UI" panose="020B0502040204020203" pitchFamily="34" charset="0"/>
              </a:rPr>
              <a:t>Ultimately unknown, but if we assume the same number of pods per node…</a:t>
            </a:r>
          </a:p>
          <a:p>
            <a:pPr marL="685800" lvl="1" indent="-457200">
              <a:buFont typeface="Arial" panose="020B0604020202020204" pitchFamily="34" charset="0"/>
              <a:buChar char="•"/>
            </a:pPr>
            <a:r>
              <a:rPr lang="en-US" dirty="0">
                <a:latin typeface="Segoe UI" panose="020B0502040204020203" pitchFamily="34" charset="0"/>
              </a:rPr>
              <a:t>888 total IP needed</a:t>
            </a:r>
          </a:p>
          <a:p>
            <a:pPr marL="685800" lvl="1" indent="-457200">
              <a:buFont typeface="Arial" panose="020B0604020202020204" pitchFamily="34" charset="0"/>
              <a:buChar char="•"/>
            </a:pPr>
            <a:r>
              <a:rPr lang="en-US" dirty="0">
                <a:latin typeface="Segoe UI" panose="020B0502040204020203" pitchFamily="34" charset="0"/>
              </a:rPr>
              <a:t>10.0.0.0/22 = 10.0.0.0 - 10.0.3.255 (1,022 addresses)</a:t>
            </a:r>
          </a:p>
          <a:p>
            <a:pPr marL="685800" lvl="1" indent="-457200">
              <a:buFont typeface="Arial" panose="020B0604020202020204" pitchFamily="34" charset="0"/>
              <a:buChar char="•"/>
            </a:pPr>
            <a:r>
              <a:rPr lang="en-US" dirty="0">
                <a:latin typeface="Segoe UI" panose="020B0502040204020203" pitchFamily="34" charset="0"/>
              </a:rPr>
              <a:t>10.0.0.0/21 = 10.0.0.0. - 10.0.7.255 (2046 addresses)</a:t>
            </a:r>
          </a:p>
          <a:p>
            <a:pPr marL="685800" lvl="1" indent="-457200">
              <a:buFont typeface="Arial" panose="020B0604020202020204" pitchFamily="34" charset="0"/>
              <a:buChar char="•"/>
            </a:pPr>
            <a:r>
              <a:rPr lang="en-US" dirty="0">
                <a:latin typeface="Segoe UI" panose="020B0502040204020203" pitchFamily="34" charset="0"/>
              </a:rPr>
              <a:t>The number of IP addresses must include considerations for upgrade and scaling operations</a:t>
            </a:r>
          </a:p>
          <a:p>
            <a:pPr marL="914400" lvl="2" indent="-457200">
              <a:buFont typeface="Arial" panose="020B0604020202020204" pitchFamily="34" charset="0"/>
              <a:buChar char="•"/>
            </a:pPr>
            <a:r>
              <a:rPr lang="en-US" dirty="0">
                <a:latin typeface="Segoe UI" panose="020B0502040204020203" pitchFamily="34" charset="0"/>
              </a:rPr>
              <a:t>If you set the IP address range to only support a fixed number of nodes, you cannot upgrade or scale your cluster!</a:t>
            </a:r>
          </a:p>
        </p:txBody>
      </p:sp>
    </p:spTree>
    <p:extLst>
      <p:ext uri="{BB962C8B-B14F-4D97-AF65-F5344CB8AC3E}">
        <p14:creationId xmlns:p14="http://schemas.microsoft.com/office/powerpoint/2010/main" val="21041423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573-78B5-489B-B3AE-2CA90563AD1A}"/>
              </a:ext>
            </a:extLst>
          </p:cNvPr>
          <p:cNvSpPr>
            <a:spLocks noGrp="1"/>
          </p:cNvSpPr>
          <p:nvPr>
            <p:ph type="title"/>
          </p:nvPr>
        </p:nvSpPr>
        <p:spPr/>
        <p:txBody>
          <a:bodyPr/>
          <a:lstStyle/>
          <a:p>
            <a:r>
              <a:rPr lang="en-US" dirty="0"/>
              <a:t>Application onboarding – Network security</a:t>
            </a:r>
          </a:p>
        </p:txBody>
      </p:sp>
      <p:sp>
        <p:nvSpPr>
          <p:cNvPr id="3" name="Text Placeholder 2">
            <a:extLst>
              <a:ext uri="{FF2B5EF4-FFF2-40B4-BE49-F238E27FC236}">
                <a16:creationId xmlns:a16="http://schemas.microsoft.com/office/drawing/2014/main" id="{679C8388-99F5-4C33-ADF3-1A57EA9F7F72}"/>
              </a:ext>
            </a:extLst>
          </p:cNvPr>
          <p:cNvSpPr>
            <a:spLocks noGrp="1"/>
          </p:cNvSpPr>
          <p:nvPr>
            <p:ph type="body" sz="quarter" idx="10"/>
          </p:nvPr>
        </p:nvSpPr>
        <p:spPr>
          <a:xfrm>
            <a:off x="586390" y="1434370"/>
            <a:ext cx="11018520" cy="4271939"/>
          </a:xfrm>
        </p:spPr>
        <p:txBody>
          <a:bodyPr/>
          <a:lstStyle/>
          <a:p>
            <a:pPr marL="457200" indent="-457200">
              <a:buFont typeface="Arial" panose="020B0604020202020204" pitchFamily="34" charset="0"/>
              <a:buChar char="•"/>
            </a:pPr>
            <a:r>
              <a:rPr lang="en-US" dirty="0"/>
              <a:t>Traffic between pods can be restricted with Network Policy</a:t>
            </a:r>
          </a:p>
          <a:p>
            <a:pPr marL="685800" lvl="1" indent="-457200">
              <a:buFont typeface="Arial" panose="020B0604020202020204" pitchFamily="34" charset="0"/>
              <a:buChar char="•"/>
            </a:pPr>
            <a:r>
              <a:rPr lang="en-US" dirty="0"/>
              <a:t>Must be enabled at the time the cluster is created!</a:t>
            </a:r>
          </a:p>
          <a:p>
            <a:pPr marL="457200" indent="-457200">
              <a:buFont typeface="Arial" panose="020B0604020202020204" pitchFamily="34" charset="0"/>
              <a:buChar char="•"/>
            </a:pPr>
            <a:r>
              <a:rPr lang="en-US" dirty="0"/>
              <a:t>Two types of policy available</a:t>
            </a:r>
          </a:p>
          <a:p>
            <a:pPr marL="685800" lvl="1" indent="-457200">
              <a:buFont typeface="Arial" panose="020B0604020202020204" pitchFamily="34" charset="0"/>
              <a:buChar char="•"/>
            </a:pPr>
            <a:r>
              <a:rPr lang="en-US" dirty="0"/>
              <a:t>Calico Network Policy</a:t>
            </a:r>
          </a:p>
          <a:p>
            <a:pPr marL="685800" lvl="1" indent="-457200">
              <a:buFont typeface="Arial" panose="020B0604020202020204" pitchFamily="34" charset="0"/>
              <a:buChar char="•"/>
            </a:pPr>
            <a:r>
              <a:rPr lang="en-US" dirty="0"/>
              <a:t>Azure Network Policy</a:t>
            </a:r>
          </a:p>
          <a:p>
            <a:pPr marL="457200" indent="-457200">
              <a:buFont typeface="Arial" panose="020B0604020202020204" pitchFamily="34" charset="0"/>
              <a:buChar char="•"/>
            </a:pPr>
            <a:r>
              <a:rPr lang="en-US" dirty="0"/>
              <a:t>Decide based on feature needs and support</a:t>
            </a:r>
          </a:p>
          <a:p>
            <a:pPr marL="685800" lvl="1" indent="-457200">
              <a:buFont typeface="Arial" panose="020B0604020202020204" pitchFamily="34" charset="0"/>
              <a:buChar char="•"/>
            </a:pPr>
            <a:r>
              <a:rPr lang="en-US" dirty="0"/>
              <a:t>Calico has an extended policy model</a:t>
            </a:r>
          </a:p>
          <a:p>
            <a:pPr marL="914400" lvl="2" indent="-457200">
              <a:buFont typeface="Arial" panose="020B0604020202020204" pitchFamily="34" charset="0"/>
              <a:buChar char="•"/>
            </a:pPr>
            <a:r>
              <a:rPr lang="en-US" dirty="0"/>
              <a:t>Global Network Policy, Global Network Set, Host Endpoint</a:t>
            </a:r>
          </a:p>
          <a:p>
            <a:pPr marL="914400" lvl="2" indent="-457200">
              <a:buFont typeface="Arial" panose="020B0604020202020204" pitchFamily="34" charset="0"/>
              <a:buChar char="•"/>
            </a:pPr>
            <a:r>
              <a:rPr lang="en-US" dirty="0"/>
              <a:t>Supported by Calico community</a:t>
            </a:r>
          </a:p>
          <a:p>
            <a:pPr marL="685800" lvl="1" indent="-457200">
              <a:buFont typeface="Arial" panose="020B0604020202020204" pitchFamily="34" charset="0"/>
              <a:buChar char="•"/>
            </a:pPr>
            <a:r>
              <a:rPr lang="en-US" dirty="0"/>
              <a:t>Azure Network Policy has no extended policy model</a:t>
            </a:r>
          </a:p>
          <a:p>
            <a:pPr marL="914400" lvl="2" indent="-457200">
              <a:buFont typeface="Arial" panose="020B0604020202020204" pitchFamily="34" charset="0"/>
              <a:buChar char="•"/>
            </a:pPr>
            <a:r>
              <a:rPr lang="en-US" dirty="0"/>
              <a:t>Supported by Azure support and Engineering</a:t>
            </a:r>
          </a:p>
        </p:txBody>
      </p:sp>
    </p:spTree>
    <p:extLst>
      <p:ext uri="{BB962C8B-B14F-4D97-AF65-F5344CB8AC3E}">
        <p14:creationId xmlns:p14="http://schemas.microsoft.com/office/powerpoint/2010/main" val="4277164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8B29-153F-4EDD-B509-0234D5A280F3}"/>
              </a:ext>
            </a:extLst>
          </p:cNvPr>
          <p:cNvSpPr>
            <a:spLocks noGrp="1"/>
          </p:cNvSpPr>
          <p:nvPr>
            <p:ph type="title"/>
          </p:nvPr>
        </p:nvSpPr>
        <p:spPr/>
        <p:txBody>
          <a:bodyPr/>
          <a:lstStyle/>
          <a:p>
            <a:r>
              <a:rPr lang="en-US" dirty="0"/>
              <a:t>Node operating system – Other variants</a:t>
            </a:r>
          </a:p>
        </p:txBody>
      </p:sp>
      <p:sp>
        <p:nvSpPr>
          <p:cNvPr id="3" name="Text Placeholder 2">
            <a:extLst>
              <a:ext uri="{FF2B5EF4-FFF2-40B4-BE49-F238E27FC236}">
                <a16:creationId xmlns:a16="http://schemas.microsoft.com/office/drawing/2014/main" id="{8833C4E0-464D-4258-BB20-3E849365CB88}"/>
              </a:ext>
            </a:extLst>
          </p:cNvPr>
          <p:cNvSpPr>
            <a:spLocks noGrp="1"/>
          </p:cNvSpPr>
          <p:nvPr>
            <p:ph type="body" sz="quarter" idx="10"/>
          </p:nvPr>
        </p:nvSpPr>
        <p:spPr>
          <a:xfrm>
            <a:off x="586390" y="1434370"/>
            <a:ext cx="11018520" cy="1612749"/>
          </a:xfrm>
        </p:spPr>
        <p:txBody>
          <a:bodyPr/>
          <a:lstStyle/>
          <a:p>
            <a:pPr marL="457200" indent="-457200">
              <a:buFont typeface="Arial" panose="020B0604020202020204" pitchFamily="34" charset="0"/>
              <a:buChar char="•"/>
            </a:pPr>
            <a:r>
              <a:rPr lang="en-US" dirty="0"/>
              <a:t>Ubuntu 16.04 is the supported OS for Linux-based clusters today</a:t>
            </a:r>
          </a:p>
          <a:p>
            <a:pPr marL="457200" indent="-457200">
              <a:buFont typeface="Arial" panose="020B0604020202020204" pitchFamily="34" charset="0"/>
              <a:buChar char="•"/>
            </a:pPr>
            <a:r>
              <a:rPr lang="en-US" dirty="0"/>
              <a:t>Ubuntu 18.04 is current in preview</a:t>
            </a:r>
          </a:p>
          <a:p>
            <a:pPr marL="685800" lvl="1" indent="-457200">
              <a:buFont typeface="Arial" panose="020B0604020202020204" pitchFamily="34" charset="0"/>
              <a:buChar char="•"/>
            </a:pPr>
            <a:r>
              <a:rPr lang="en-US" dirty="0"/>
              <a:t>Subject to Microsoft's Supplemental Terms of Use</a:t>
            </a:r>
          </a:p>
          <a:p>
            <a:pPr marL="914400" lvl="2" indent="-457200">
              <a:buFont typeface="Arial" panose="020B0604020202020204" pitchFamily="34" charset="0"/>
              <a:buChar char="•"/>
            </a:pPr>
            <a:r>
              <a:rPr lang="en-US" dirty="0">
                <a:latin typeface="Segoe UI" panose="020B0502040204020203" pitchFamily="34" charset="0"/>
                <a:hlinkClick r:id="rId3"/>
              </a:rPr>
              <a:t>https://azure.microsoft.com/support/legal/preview-supplemental-terms/</a:t>
            </a:r>
            <a:r>
              <a:rPr lang="en-US" dirty="0">
                <a:latin typeface="Segoe UI" panose="020B0502040204020203" pitchFamily="34" charset="0"/>
              </a:rPr>
              <a:t> </a:t>
            </a:r>
            <a:endParaRPr lang="en-US" dirty="0"/>
          </a:p>
        </p:txBody>
      </p:sp>
      <p:sp>
        <p:nvSpPr>
          <p:cNvPr id="4" name="Rectangle 3">
            <a:extLst>
              <a:ext uri="{FF2B5EF4-FFF2-40B4-BE49-F238E27FC236}">
                <a16:creationId xmlns:a16="http://schemas.microsoft.com/office/drawing/2014/main" id="{965BC603-3124-4B46-81CA-7C6B83FAF3FD}"/>
              </a:ext>
            </a:extLst>
          </p:cNvPr>
          <p:cNvSpPr/>
          <p:nvPr/>
        </p:nvSpPr>
        <p:spPr>
          <a:xfrm>
            <a:off x="586391" y="3346466"/>
            <a:ext cx="11018519" cy="2968609"/>
          </a:xfrm>
          <a:prstGeom prst="rect">
            <a:avLst/>
          </a:prstGeom>
        </p:spPr>
        <p:txBody>
          <a:bodyPr wrap="square">
            <a:noAutofit/>
          </a:bodyPr>
          <a:lstStyle/>
          <a:p>
            <a:r>
              <a:rPr lang="en-US" sz="1800" i="1" dirty="0">
                <a:latin typeface="Segoe UI" panose="020B0502040204020203" pitchFamily="34" charset="0"/>
              </a:rPr>
              <a:t>PREVIEWS ARE PROVIDED "AS-IS," "WITH ALL FAULTS," AND "AS AVAILABLE," AND ARE EXCLUDED FROM THE SERVICE LEVEL AGREEMENTS AND LIMITED WARRANTY. </a:t>
            </a:r>
            <a:br>
              <a:rPr lang="en-US" sz="1800" i="1" dirty="0">
                <a:latin typeface="Segoe UI" panose="020B0502040204020203" pitchFamily="34" charset="0"/>
              </a:rPr>
            </a:br>
            <a:br>
              <a:rPr lang="en-US" sz="1800" i="1" dirty="0">
                <a:latin typeface="Segoe UI" panose="020B0502040204020203" pitchFamily="34" charset="0"/>
              </a:rPr>
            </a:br>
            <a:r>
              <a:rPr lang="en-US" sz="1800" i="1" dirty="0">
                <a:latin typeface="Segoe UI" panose="020B0502040204020203" pitchFamily="34" charset="0"/>
              </a:rPr>
              <a:t>Previews may not be covered by customer support. Previews may be subject to reduced or different security, compliance and privacy commitments, as further explained in the </a:t>
            </a:r>
            <a:r>
              <a:rPr lang="en-US" sz="1800" i="1" dirty="0">
                <a:latin typeface="Segoe UI" panose="020B0502040204020203" pitchFamily="34" charset="0"/>
                <a:hlinkClick r:id="rId4"/>
              </a:rPr>
              <a:t>Microsoft Online Services Privacy Statement</a:t>
            </a:r>
            <a:r>
              <a:rPr lang="en-US" sz="1800" i="1" dirty="0">
                <a:latin typeface="Segoe UI" panose="020B0502040204020203" pitchFamily="34" charset="0"/>
              </a:rPr>
              <a:t>, </a:t>
            </a:r>
            <a:r>
              <a:rPr lang="en-US" sz="1800" i="1" dirty="0">
                <a:latin typeface="Segoe UI" panose="020B0502040204020203" pitchFamily="34" charset="0"/>
                <a:hlinkClick r:id="rId5"/>
              </a:rPr>
              <a:t>Microsoft Azure Trust Center</a:t>
            </a:r>
            <a:r>
              <a:rPr lang="en-US" sz="1800" i="1" dirty="0">
                <a:latin typeface="Segoe UI" panose="020B0502040204020203" pitchFamily="34" charset="0"/>
              </a:rPr>
              <a:t>, the </a:t>
            </a:r>
            <a:r>
              <a:rPr lang="en-US" sz="1800" i="1" dirty="0">
                <a:latin typeface="Segoe UI" panose="020B0502040204020203" pitchFamily="34" charset="0"/>
                <a:hlinkClick r:id="rId6"/>
              </a:rPr>
              <a:t>Online Services Terms</a:t>
            </a:r>
            <a:r>
              <a:rPr lang="en-US" sz="1800" i="1" dirty="0">
                <a:latin typeface="Segoe UI" panose="020B0502040204020203" pitchFamily="34" charset="0"/>
              </a:rPr>
              <a:t>), and any additional notices provided with the Preview. Customers should not use Previews to process Personal Data or other data that is subject to heightened compliance requirements... We may change or discontinue Previews at any time without notice. We also may choose not to release a Preview into "General Availability.</a:t>
            </a:r>
            <a:endParaRPr lang="en-US" i="1" dirty="0"/>
          </a:p>
        </p:txBody>
      </p:sp>
    </p:spTree>
    <p:extLst>
      <p:ext uri="{BB962C8B-B14F-4D97-AF65-F5344CB8AC3E}">
        <p14:creationId xmlns:p14="http://schemas.microsoft.com/office/powerpoint/2010/main" val="1529711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Review the customer case study</a:t>
            </a:r>
          </a:p>
        </p:txBody>
      </p:sp>
      <p:sp>
        <p:nvSpPr>
          <p:cNvPr id="5" name="Text Placeholder 4">
            <a:extLst>
              <a:ext uri="{FF2B5EF4-FFF2-40B4-BE49-F238E27FC236}">
                <a16:creationId xmlns:a16="http://schemas.microsoft.com/office/drawing/2014/main" id="{0A71120F-CEDC-4EC2-B66B-A726B5EBB80B}"/>
              </a:ext>
            </a:extLst>
          </p:cNvPr>
          <p:cNvSpPr>
            <a:spLocks noGrp="1"/>
          </p:cNvSpPr>
          <p:nvPr>
            <p:ph type="body" sz="quarter" idx="10"/>
          </p:nvPr>
        </p:nvSpPr>
        <p:spPr>
          <a:xfrm>
            <a:off x="586390" y="1434370"/>
            <a:ext cx="11018520" cy="2769989"/>
          </a:xfrm>
        </p:spPr>
        <p:txBody>
          <a:bodyPr/>
          <a:lstStyle/>
          <a:p>
            <a:r>
              <a:rPr lang="en-US" sz="3600" dirty="0"/>
              <a:t>Outcome</a:t>
            </a:r>
            <a:endParaRPr lang="en-US" dirty="0"/>
          </a:p>
          <a:p>
            <a:r>
              <a:rPr lang="en-US" dirty="0"/>
              <a:t>Analyze your customer needs</a:t>
            </a:r>
          </a:p>
          <a:p>
            <a:endParaRPr lang="en-US" dirty="0"/>
          </a:p>
          <a:p>
            <a:r>
              <a:rPr lang="en-US" sz="3600" dirty="0"/>
              <a:t>Time frame</a:t>
            </a:r>
          </a:p>
          <a:p>
            <a:r>
              <a:rPr lang="en-US" dirty="0"/>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D706-3E41-404C-8B7B-9FAB718942A9}"/>
              </a:ext>
            </a:extLst>
          </p:cNvPr>
          <p:cNvSpPr>
            <a:spLocks noGrp="1"/>
          </p:cNvSpPr>
          <p:nvPr>
            <p:ph type="title"/>
          </p:nvPr>
        </p:nvSpPr>
        <p:spPr/>
        <p:txBody>
          <a:bodyPr/>
          <a:lstStyle/>
          <a:p>
            <a:r>
              <a:rPr lang="en-US" dirty="0"/>
              <a:t>Node operating system – Testing new variants</a:t>
            </a:r>
          </a:p>
        </p:txBody>
      </p:sp>
      <p:sp>
        <p:nvSpPr>
          <p:cNvPr id="3" name="Text Placeholder 2">
            <a:extLst>
              <a:ext uri="{FF2B5EF4-FFF2-40B4-BE49-F238E27FC236}">
                <a16:creationId xmlns:a16="http://schemas.microsoft.com/office/drawing/2014/main" id="{455D5D51-7278-4250-9C8A-F0700F614E8F}"/>
              </a:ext>
            </a:extLst>
          </p:cNvPr>
          <p:cNvSpPr>
            <a:spLocks noGrp="1"/>
          </p:cNvSpPr>
          <p:nvPr>
            <p:ph type="body" sz="quarter" idx="10"/>
          </p:nvPr>
        </p:nvSpPr>
        <p:spPr>
          <a:xfrm>
            <a:off x="586390" y="1434370"/>
            <a:ext cx="11018520" cy="1748171"/>
          </a:xfrm>
        </p:spPr>
        <p:txBody>
          <a:bodyPr/>
          <a:lstStyle/>
          <a:p>
            <a:pPr marL="457200" indent="-457200">
              <a:buFont typeface="Arial" panose="020B0604020202020204" pitchFamily="34" charset="0"/>
              <a:buChar char="•"/>
            </a:pPr>
            <a:r>
              <a:rPr lang="en-US" dirty="0"/>
              <a:t>As new versions become available in preview, new clusters can be created in Azure which target the new version</a:t>
            </a:r>
          </a:p>
          <a:p>
            <a:pPr marL="457200" indent="-457200">
              <a:buFont typeface="Arial" panose="020B0604020202020204" pitchFamily="34" charset="0"/>
              <a:buChar char="•"/>
            </a:pPr>
            <a:r>
              <a:rPr lang="en-US" dirty="0"/>
              <a:t>Versions not yet in the service can be tested using AKS Engine</a:t>
            </a:r>
          </a:p>
          <a:p>
            <a:pPr marL="685800" lvl="1" indent="-457200">
              <a:buFont typeface="Arial" panose="020B0604020202020204" pitchFamily="34" charset="0"/>
              <a:buChar char="•"/>
            </a:pPr>
            <a:r>
              <a:rPr lang="en-US" dirty="0">
                <a:latin typeface="Segoe UI" panose="020B0502040204020203" pitchFamily="34" charset="0"/>
                <a:hlinkClick r:id="rId3"/>
              </a:rPr>
              <a:t>https://github.com/Azure/aks-engine</a:t>
            </a:r>
            <a:r>
              <a:rPr lang="en-US" dirty="0">
                <a:latin typeface="Segoe UI" panose="020B0502040204020203" pitchFamily="34" charset="0"/>
              </a:rPr>
              <a:t> </a:t>
            </a:r>
            <a:endParaRPr lang="en-US" dirty="0"/>
          </a:p>
        </p:txBody>
      </p:sp>
      <p:sp>
        <p:nvSpPr>
          <p:cNvPr id="5" name="Rectangle 2">
            <a:extLst>
              <a:ext uri="{FF2B5EF4-FFF2-40B4-BE49-F238E27FC236}">
                <a16:creationId xmlns:a16="http://schemas.microsoft.com/office/drawing/2014/main" id="{803CDCB8-4BB5-49D3-8AB2-BD0FA1F613CB}"/>
              </a:ext>
            </a:extLst>
          </p:cNvPr>
          <p:cNvSpPr>
            <a:spLocks noChangeArrowheads="1"/>
          </p:cNvSpPr>
          <p:nvPr/>
        </p:nvSpPr>
        <p:spPr bwMode="auto">
          <a:xfrm>
            <a:off x="586390" y="3429000"/>
            <a:ext cx="11018520" cy="3231654"/>
          </a:xfrm>
          <a:prstGeom prst="rect">
            <a:avLst/>
          </a:prstGeom>
          <a:solidFill>
            <a:schemeClr val="accent1">
              <a:alpha val="50000"/>
            </a:schemeClr>
          </a:solidFill>
          <a:ln>
            <a:noFill/>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a:t>
            </a:r>
            <a:r>
              <a:rPr kumimoji="0" lang="en-US" altLang="en-US" sz="1400" b="0" i="0" u="none" strike="noStrike" cap="none" normalizeH="0" baseline="0" dirty="0" err="1">
                <a:ln>
                  <a:noFill/>
                </a:ln>
                <a:solidFill>
                  <a:srgbClr val="C00000"/>
                </a:solidFill>
                <a:effectLst/>
                <a:latin typeface="Lucida Console" panose="020B0609040504020204" pitchFamily="49" charset="0"/>
              </a:rPr>
              <a:t>aks</a:t>
            </a:r>
            <a:r>
              <a:rPr kumimoji="0" lang="en-US" altLang="en-US" sz="1400" b="0" i="0" u="none" strike="noStrike" cap="none" normalizeH="0" baseline="0" dirty="0">
                <a:ln>
                  <a:noFill/>
                </a:ln>
                <a:solidFill>
                  <a:srgbClr val="C00000"/>
                </a:solidFill>
                <a:effectLst/>
                <a:latin typeface="Lucida Console" panose="020B0609040504020204" pitchFamily="49" charset="0"/>
              </a:rPr>
              <a:t>-engine deploy --subscription-id 51ac25de-afdg-9201-d923-8d8e8e8e8e8e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Lucida Console" panose="020B0609040504020204" pitchFamily="49" charset="0"/>
              </a:rPr>
              <a:t>    </a:t>
            </a:r>
            <a:r>
              <a:rPr kumimoji="0" lang="en-US" altLang="en-US" sz="1400" b="0" i="0" u="none" strike="noStrike" cap="none" normalizeH="0" baseline="0" dirty="0">
                <a:ln>
                  <a:noFill/>
                </a:ln>
                <a:solidFill>
                  <a:srgbClr val="C00000"/>
                </a:solidFill>
                <a:effectLst/>
                <a:latin typeface="Lucida Console" panose="020B0609040504020204" pitchFamily="49" charset="0"/>
              </a:rPr>
              <a:t>--</a:t>
            </a:r>
            <a:r>
              <a:rPr kumimoji="0" lang="en-US" altLang="en-US" sz="1400" b="0" i="0" u="none" strike="noStrike" cap="none" normalizeH="0" baseline="0" dirty="0" err="1">
                <a:ln>
                  <a:noFill/>
                </a:ln>
                <a:solidFill>
                  <a:srgbClr val="C00000"/>
                </a:solidFill>
                <a:effectLst/>
                <a:latin typeface="Lucida Console" panose="020B0609040504020204" pitchFamily="49" charset="0"/>
              </a:rPr>
              <a:t>dns</a:t>
            </a:r>
            <a:r>
              <a:rPr kumimoji="0" lang="en-US" altLang="en-US" sz="1400" b="0" i="0" u="none" strike="noStrike" cap="none" normalizeH="0" baseline="0" dirty="0">
                <a:ln>
                  <a:noFill/>
                </a:ln>
                <a:solidFill>
                  <a:srgbClr val="C00000"/>
                </a:solidFill>
                <a:effectLst/>
                <a:latin typeface="Lucida Console" panose="020B0609040504020204" pitchFamily="49" charset="0"/>
              </a:rPr>
              <a:t>-prefix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--resource-group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--location westus2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a:t>
            </a:r>
            <a:r>
              <a:rPr kumimoji="0" lang="en-US" altLang="en-US" sz="1400" b="0" i="0" u="none" strike="noStrike" cap="none" normalizeH="0" baseline="0" dirty="0" err="1">
                <a:ln>
                  <a:noFill/>
                </a:ln>
                <a:solidFill>
                  <a:srgbClr val="C00000"/>
                </a:solidFill>
                <a:effectLst/>
                <a:latin typeface="Lucida Console" panose="020B0609040504020204" pitchFamily="49" charset="0"/>
              </a:rPr>
              <a:t>api</a:t>
            </a:r>
            <a:r>
              <a:rPr kumimoji="0" lang="en-US" altLang="en-US" sz="1400" b="0" i="0" u="none" strike="noStrike" cap="none" normalizeH="0" baseline="0" dirty="0">
                <a:ln>
                  <a:noFill/>
                </a:ln>
                <a:solidFill>
                  <a:srgbClr val="C00000"/>
                </a:solidFill>
                <a:effectLst/>
                <a:latin typeface="Lucida Console" panose="020B0609040504020204" pitchFamily="49" charset="0"/>
              </a:rPr>
              <a:t>-model examples/</a:t>
            </a:r>
            <a:r>
              <a:rPr kumimoji="0" lang="en-US" altLang="en-US" sz="1400" b="0" i="0" u="none" strike="noStrike" cap="none" normalizeH="0" baseline="0" dirty="0" err="1">
                <a:ln>
                  <a:noFill/>
                </a:ln>
                <a:solidFill>
                  <a:srgbClr val="C00000"/>
                </a:solidFill>
                <a:effectLst/>
                <a:latin typeface="Lucida Console" panose="020B0609040504020204" pitchFamily="49" charset="0"/>
              </a:rPr>
              <a:t>kubernetes.json</a:t>
            </a:r>
            <a:r>
              <a:rPr kumimoji="0" lang="en-US" altLang="en-US" sz="1400" b="0" i="0" u="none" strike="noStrike" cap="none" normalizeH="0" baseline="0" dirty="0">
                <a:ln>
                  <a:noFill/>
                </a:ln>
                <a:solidFill>
                  <a:srgbClr val="C00000"/>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--client-id 47a62f0b-917c-4def-aa85-9b010455e591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--client-secret 26054d2b-799b-448e-962a-783d0d6f976b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--set </a:t>
            </a:r>
            <a:r>
              <a:rPr kumimoji="0" lang="en-US" altLang="en-US" sz="1400" b="0" i="0" u="none" strike="noStrike" cap="none" normalizeH="0" baseline="0" dirty="0" err="1">
                <a:ln>
                  <a:noFill/>
                </a:ln>
                <a:solidFill>
                  <a:srgbClr val="C00000"/>
                </a:solidFill>
                <a:effectLst/>
                <a:latin typeface="Lucida Console" panose="020B0609040504020204" pitchFamily="49" charset="0"/>
              </a:rPr>
              <a:t>servicePrincipalProfile.clientId</a:t>
            </a:r>
            <a:r>
              <a:rPr kumimoji="0" lang="en-US" altLang="en-US" sz="1400" b="0" i="0" u="none" strike="noStrike" cap="none" normalizeH="0" baseline="0" dirty="0">
                <a:ln>
                  <a:noFill/>
                </a:ln>
                <a:solidFill>
                  <a:srgbClr val="C00000"/>
                </a:solidFill>
                <a:effectLst/>
                <a:latin typeface="Lucida Console" panose="020B0609040504020204" pitchFamily="49" charset="0"/>
              </a:rPr>
              <a:t>="47a62f0b-917c-4def-aa85-9b010455e591"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--set </a:t>
            </a:r>
            <a:r>
              <a:rPr kumimoji="0" lang="en-US" altLang="en-US" sz="1400" b="0" i="0" u="none" strike="noStrike" cap="none" normalizeH="0" baseline="0" dirty="0" err="1">
                <a:ln>
                  <a:noFill/>
                </a:ln>
                <a:solidFill>
                  <a:srgbClr val="C00000"/>
                </a:solidFill>
                <a:effectLst/>
                <a:latin typeface="Lucida Console" panose="020B0609040504020204" pitchFamily="49" charset="0"/>
              </a:rPr>
              <a:t>servicePrincipalProfile.secret</a:t>
            </a:r>
            <a:r>
              <a:rPr kumimoji="0" lang="en-US" altLang="en-US" sz="1400" b="0" i="0" u="none" strike="noStrike" cap="none" normalizeH="0" baseline="0" dirty="0">
                <a:ln>
                  <a:noFill/>
                </a:ln>
                <a:solidFill>
                  <a:srgbClr val="C00000"/>
                </a:solidFill>
                <a:effectLst/>
                <a:latin typeface="Lucida Console" panose="020B0609040504020204" pitchFamily="49" charset="0"/>
              </a:rPr>
              <a:t>="26054d2b-799b-448e-962a-783d0d6f976b"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C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INFO[0000] new API model file has been generated during merge: /</a:t>
            </a:r>
            <a:r>
              <a:rPr kumimoji="0" lang="en-US" altLang="en-US" sz="1400" b="0" i="0" u="none" strike="noStrike" cap="none" normalizeH="0" baseline="0" dirty="0" err="1">
                <a:ln>
                  <a:noFill/>
                </a:ln>
                <a:solidFill>
                  <a:srgbClr val="C00000"/>
                </a:solidFill>
                <a:effectLst/>
                <a:latin typeface="Lucida Console" panose="020B0609040504020204" pitchFamily="49" charset="0"/>
              </a:rPr>
              <a:t>tmp</a:t>
            </a:r>
            <a:r>
              <a:rPr kumimoji="0" lang="en-US" altLang="en-US" sz="1400" b="0" i="0" u="none" strike="noStrike" cap="none" normalizeH="0" baseline="0" dirty="0">
                <a:ln>
                  <a:noFill/>
                </a:ln>
                <a:solidFill>
                  <a:srgbClr val="C00000"/>
                </a:solidFill>
                <a:effectLst/>
                <a:latin typeface="Lucida Console" panose="020B0609040504020204" pitchFamily="49" charset="0"/>
              </a:rPr>
              <a:t>/mergedApiModel619868596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WARN[0002] </a:t>
            </a:r>
            <a:r>
              <a:rPr kumimoji="0" lang="en-US" altLang="en-US" sz="1400" b="0" i="0" u="none" strike="noStrike" cap="none" normalizeH="0" baseline="0" dirty="0" err="1">
                <a:ln>
                  <a:noFill/>
                </a:ln>
                <a:solidFill>
                  <a:srgbClr val="C00000"/>
                </a:solidFill>
                <a:effectLst/>
                <a:latin typeface="Lucida Console" panose="020B0609040504020204" pitchFamily="49" charset="0"/>
              </a:rPr>
              <a:t>apimodel</a:t>
            </a:r>
            <a:r>
              <a:rPr kumimoji="0" lang="en-US" altLang="en-US" sz="1400" b="0" i="0" u="none" strike="noStrike" cap="none" normalizeH="0" baseline="0" dirty="0">
                <a:ln>
                  <a:noFill/>
                </a:ln>
                <a:solidFill>
                  <a:srgbClr val="C00000"/>
                </a:solidFill>
                <a:effectLst/>
                <a:latin typeface="Lucida Console" panose="020B0609040504020204" pitchFamily="49" charset="0"/>
              </a:rPr>
              <a:t>: missing </a:t>
            </a:r>
            <a:r>
              <a:rPr kumimoji="0" lang="en-US" altLang="en-US" sz="1400" b="0" i="0" u="none" strike="noStrike" cap="none" normalizeH="0" baseline="0" dirty="0" err="1">
                <a:ln>
                  <a:noFill/>
                </a:ln>
                <a:solidFill>
                  <a:srgbClr val="C00000"/>
                </a:solidFill>
                <a:effectLst/>
                <a:latin typeface="Lucida Console" panose="020B0609040504020204" pitchFamily="49" charset="0"/>
              </a:rPr>
              <a:t>masterProfile.dnsPrefix</a:t>
            </a:r>
            <a:r>
              <a:rPr kumimoji="0" lang="en-US" altLang="en-US" sz="1400" b="0" i="0" u="none" strike="noStrike" cap="none" normalizeH="0" baseline="0" dirty="0">
                <a:ln>
                  <a:noFill/>
                </a:ln>
                <a:solidFill>
                  <a:srgbClr val="C00000"/>
                </a:solidFill>
                <a:effectLst/>
                <a:latin typeface="Lucida Console" panose="020B0609040504020204" pitchFamily="49" charset="0"/>
              </a:rPr>
              <a:t> will use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INFO[0025] Starting ARM Deployment contoso-apple-1423145182 in resource group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This will take some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INFO[0256] Finished ARM Deployment (contoso-apple-1423145182). Succeeded </a:t>
            </a:r>
          </a:p>
        </p:txBody>
      </p:sp>
    </p:spTree>
    <p:extLst>
      <p:ext uri="{BB962C8B-B14F-4D97-AF65-F5344CB8AC3E}">
        <p14:creationId xmlns:p14="http://schemas.microsoft.com/office/powerpoint/2010/main" val="4635819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80B8-297E-4189-A7BE-F4DEEB24DF82}"/>
              </a:ext>
            </a:extLst>
          </p:cNvPr>
          <p:cNvSpPr>
            <a:spLocks noGrp="1"/>
          </p:cNvSpPr>
          <p:nvPr>
            <p:ph type="title"/>
          </p:nvPr>
        </p:nvSpPr>
        <p:spPr/>
        <p:txBody>
          <a:bodyPr/>
          <a:lstStyle/>
          <a:p>
            <a:r>
              <a:rPr lang="en-US" dirty="0"/>
              <a:t>Migration – Existing applications</a:t>
            </a:r>
          </a:p>
        </p:txBody>
      </p:sp>
      <p:sp>
        <p:nvSpPr>
          <p:cNvPr id="3" name="Text Placeholder 2">
            <a:extLst>
              <a:ext uri="{FF2B5EF4-FFF2-40B4-BE49-F238E27FC236}">
                <a16:creationId xmlns:a16="http://schemas.microsoft.com/office/drawing/2014/main" id="{02870039-5789-4DB4-BD50-6FE2EADEA804}"/>
              </a:ext>
            </a:extLst>
          </p:cNvPr>
          <p:cNvSpPr>
            <a:spLocks noGrp="1"/>
          </p:cNvSpPr>
          <p:nvPr>
            <p:ph type="body" sz="quarter" idx="10"/>
          </p:nvPr>
        </p:nvSpPr>
        <p:spPr>
          <a:xfrm>
            <a:off x="586390" y="1434370"/>
            <a:ext cx="11018520" cy="2486835"/>
          </a:xfrm>
        </p:spPr>
        <p:txBody>
          <a:bodyPr/>
          <a:lstStyle/>
          <a:p>
            <a:pPr marL="457200" indent="-457200">
              <a:buFont typeface="Arial" panose="020B0604020202020204" pitchFamily="34" charset="0"/>
              <a:buChar char="•"/>
            </a:pPr>
            <a:r>
              <a:rPr lang="en-US" dirty="0"/>
              <a:t>There are many situations outside of this one which will require a new cluster</a:t>
            </a:r>
          </a:p>
          <a:p>
            <a:pPr marL="457200" indent="-457200">
              <a:buFont typeface="Arial" panose="020B0604020202020204" pitchFamily="34" charset="0"/>
              <a:buChar char="•"/>
            </a:pPr>
            <a:r>
              <a:rPr lang="en-US" dirty="0"/>
              <a:t>Invest in automation – both for cluster creation and deployment of applications</a:t>
            </a:r>
          </a:p>
          <a:p>
            <a:pPr marL="685800" lvl="1" indent="-457200">
              <a:buFont typeface="Arial" panose="020B0604020202020204" pitchFamily="34" charset="0"/>
              <a:buChar char="•"/>
            </a:pPr>
            <a:r>
              <a:rPr lang="en-US" dirty="0"/>
              <a:t>Adopt existing scripts and implement a CI/CD pipeline in tooling like GitHub Actions or Azure DevOps Pipelines</a:t>
            </a:r>
          </a:p>
        </p:txBody>
      </p:sp>
    </p:spTree>
    <p:extLst>
      <p:ext uri="{BB962C8B-B14F-4D97-AF65-F5344CB8AC3E}">
        <p14:creationId xmlns:p14="http://schemas.microsoft.com/office/powerpoint/2010/main" val="32062482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KS with Traffic Manager">
            <a:extLst>
              <a:ext uri="{FF2B5EF4-FFF2-40B4-BE49-F238E27FC236}">
                <a16:creationId xmlns:a16="http://schemas.microsoft.com/office/drawing/2014/main" id="{F763A538-3C75-4D31-B5A1-CDBAF3D69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013" y="1671637"/>
            <a:ext cx="4162425" cy="3514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252B4-8343-4BE5-A9BF-D61A5A2113C3}"/>
              </a:ext>
            </a:extLst>
          </p:cNvPr>
          <p:cNvSpPr>
            <a:spLocks noGrp="1"/>
          </p:cNvSpPr>
          <p:nvPr>
            <p:ph type="title"/>
          </p:nvPr>
        </p:nvSpPr>
        <p:spPr/>
        <p:txBody>
          <a:bodyPr/>
          <a:lstStyle/>
          <a:p>
            <a:r>
              <a:rPr lang="en-US" dirty="0"/>
              <a:t>Migration – Minimize downtime</a:t>
            </a:r>
          </a:p>
        </p:txBody>
      </p:sp>
      <p:sp>
        <p:nvSpPr>
          <p:cNvPr id="3" name="Text Placeholder 2">
            <a:extLst>
              <a:ext uri="{FF2B5EF4-FFF2-40B4-BE49-F238E27FC236}">
                <a16:creationId xmlns:a16="http://schemas.microsoft.com/office/drawing/2014/main" id="{CD30C0C4-DFCF-4F80-88D4-382D03ECB694}"/>
              </a:ext>
            </a:extLst>
          </p:cNvPr>
          <p:cNvSpPr>
            <a:spLocks noGrp="1"/>
          </p:cNvSpPr>
          <p:nvPr>
            <p:ph type="body" sz="quarter" idx="10"/>
          </p:nvPr>
        </p:nvSpPr>
        <p:spPr>
          <a:xfrm>
            <a:off x="586390" y="1434370"/>
            <a:ext cx="7014560" cy="3262432"/>
          </a:xfrm>
        </p:spPr>
        <p:txBody>
          <a:bodyPr/>
          <a:lstStyle/>
          <a:p>
            <a:pPr marL="457200" indent="-457200">
              <a:buFont typeface="Arial" panose="020B0604020202020204" pitchFamily="34" charset="0"/>
              <a:buChar char="•"/>
            </a:pPr>
            <a:r>
              <a:rPr lang="en-US" dirty="0"/>
              <a:t>Likely requires running two clusters for some period of time</a:t>
            </a:r>
          </a:p>
          <a:p>
            <a:pPr marL="685800" lvl="1" indent="-457200">
              <a:buFont typeface="Arial" panose="020B0604020202020204" pitchFamily="34" charset="0"/>
              <a:buChar char="•"/>
            </a:pPr>
            <a:r>
              <a:rPr lang="en-US" dirty="0"/>
              <a:t>May require exposing services in different ways (</a:t>
            </a:r>
            <a:r>
              <a:rPr lang="en-US" i="1" dirty="0"/>
              <a:t>e.g.</a:t>
            </a:r>
            <a:r>
              <a:rPr lang="en-US" dirty="0"/>
              <a:t> </a:t>
            </a:r>
            <a:r>
              <a:rPr lang="en-US" dirty="0" err="1">
                <a:latin typeface="Lucida Console" panose="020B0609040504020204" pitchFamily="49" charset="0"/>
              </a:rPr>
              <a:t>ClusterIP</a:t>
            </a:r>
            <a:r>
              <a:rPr lang="en-US" dirty="0"/>
              <a:t> to </a:t>
            </a:r>
            <a:r>
              <a:rPr lang="en-US" dirty="0" err="1">
                <a:latin typeface="Lucida Console" panose="020B0609040504020204" pitchFamily="49" charset="0"/>
              </a:rPr>
              <a:t>LoadBalancer</a:t>
            </a:r>
            <a:r>
              <a:rPr lang="en-US" dirty="0"/>
              <a:t>) and accounting for any additional security required</a:t>
            </a:r>
          </a:p>
          <a:p>
            <a:pPr marL="685800" lvl="1" indent="-457200">
              <a:buFont typeface="Arial" panose="020B0604020202020204" pitchFamily="34" charset="0"/>
              <a:buChar char="•"/>
            </a:pPr>
            <a:r>
              <a:rPr lang="en-US" dirty="0"/>
              <a:t>May require data migrations</a:t>
            </a:r>
          </a:p>
          <a:p>
            <a:pPr marL="685800" lvl="1" indent="-457200">
              <a:buFont typeface="Arial" panose="020B0604020202020204" pitchFamily="34" charset="0"/>
              <a:buChar char="•"/>
            </a:pPr>
            <a:r>
              <a:rPr lang="en-US" dirty="0"/>
              <a:t>Configure new cluster to connect to existing Azure resources (</a:t>
            </a:r>
            <a:r>
              <a:rPr lang="en-US" i="1" dirty="0"/>
              <a:t>e.g. </a:t>
            </a:r>
            <a:r>
              <a:rPr lang="en-US" dirty="0"/>
              <a:t>Azure Container Registry)</a:t>
            </a:r>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8979989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786A-52A3-4B12-B5DC-7FD0C3045A8D}"/>
              </a:ext>
            </a:extLst>
          </p:cNvPr>
          <p:cNvSpPr>
            <a:spLocks noGrp="1"/>
          </p:cNvSpPr>
          <p:nvPr>
            <p:ph type="title"/>
          </p:nvPr>
        </p:nvSpPr>
        <p:spPr/>
        <p:txBody>
          <a:bodyPr/>
          <a:lstStyle/>
          <a:p>
            <a:r>
              <a:rPr lang="en-US" dirty="0"/>
              <a:t>Migration – CI/CD</a:t>
            </a:r>
          </a:p>
        </p:txBody>
      </p:sp>
      <p:sp>
        <p:nvSpPr>
          <p:cNvPr id="3" name="Text Placeholder 2">
            <a:extLst>
              <a:ext uri="{FF2B5EF4-FFF2-40B4-BE49-F238E27FC236}">
                <a16:creationId xmlns:a16="http://schemas.microsoft.com/office/drawing/2014/main" id="{97D25831-7850-4EB2-AD46-34B8A9AD22CF}"/>
              </a:ext>
            </a:extLst>
          </p:cNvPr>
          <p:cNvSpPr>
            <a:spLocks noGrp="1"/>
          </p:cNvSpPr>
          <p:nvPr>
            <p:ph type="body" sz="quarter" idx="10"/>
          </p:nvPr>
        </p:nvSpPr>
        <p:spPr/>
        <p:txBody>
          <a:bodyPr/>
          <a:lstStyle/>
          <a:p>
            <a:endParaRPr lang="en-US"/>
          </a:p>
        </p:txBody>
      </p:sp>
      <p:sp>
        <p:nvSpPr>
          <p:cNvPr id="4" name="Arrow: Left 3">
            <a:extLst>
              <a:ext uri="{FF2B5EF4-FFF2-40B4-BE49-F238E27FC236}">
                <a16:creationId xmlns:a16="http://schemas.microsoft.com/office/drawing/2014/main" id="{D733A720-266C-45FE-866E-21BD48AD3885}"/>
              </a:ext>
            </a:extLst>
          </p:cNvPr>
          <p:cNvSpPr/>
          <p:nvPr/>
        </p:nvSpPr>
        <p:spPr bwMode="auto">
          <a:xfrm>
            <a:off x="5543855" y="3772345"/>
            <a:ext cx="5837337" cy="898965"/>
          </a:xfrm>
          <a:prstGeom prst="leftArrow">
            <a:avLst>
              <a:gd name="adj1" fmla="val 100000"/>
              <a:gd name="adj2" fmla="val 50000"/>
            </a:avLst>
          </a:prstGeom>
          <a:noFill/>
          <a:ln w="19050">
            <a:solidFill>
              <a:schemeClr val="tx1">
                <a:lumMod val="50000"/>
                <a:lumOff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0976EB0B-BF5B-46F1-91C2-5BFF58E5D275}"/>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D6A5FFBF-AC83-40F9-81A9-6335FC854BDC}"/>
              </a:ext>
            </a:extLst>
          </p:cNvPr>
          <p:cNvSpPr txBox="1"/>
          <p:nvPr/>
        </p:nvSpPr>
        <p:spPr>
          <a:xfrm>
            <a:off x="9327695"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Operate</a:t>
            </a:r>
          </a:p>
        </p:txBody>
      </p:sp>
      <p:sp>
        <p:nvSpPr>
          <p:cNvPr id="7" name="TextBox 6">
            <a:extLst>
              <a:ext uri="{FF2B5EF4-FFF2-40B4-BE49-F238E27FC236}">
                <a16:creationId xmlns:a16="http://schemas.microsoft.com/office/drawing/2014/main" id="{B9285CAF-DBB8-46DE-B794-F25EB832E5B7}"/>
              </a:ext>
            </a:extLst>
          </p:cNvPr>
          <p:cNvSpPr txBox="1"/>
          <p:nvPr/>
        </p:nvSpPr>
        <p:spPr>
          <a:xfrm>
            <a:off x="7130919"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Deploy</a:t>
            </a:r>
          </a:p>
        </p:txBody>
      </p:sp>
      <p:sp>
        <p:nvSpPr>
          <p:cNvPr id="8" name="Rectangle 7">
            <a:extLst>
              <a:ext uri="{FF2B5EF4-FFF2-40B4-BE49-F238E27FC236}">
                <a16:creationId xmlns:a16="http://schemas.microsoft.com/office/drawing/2014/main" id="{43ABC735-5349-4741-8638-A3E9A7829D68}"/>
              </a:ext>
            </a:extLst>
          </p:cNvPr>
          <p:cNvSpPr/>
          <p:nvPr/>
        </p:nvSpPr>
        <p:spPr>
          <a:xfrm>
            <a:off x="2448596" y="2479817"/>
            <a:ext cx="153937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Build/Test</a:t>
            </a:r>
          </a:p>
        </p:txBody>
      </p:sp>
      <p:sp>
        <p:nvSpPr>
          <p:cNvPr id="9" name="Rectangle 8">
            <a:extLst>
              <a:ext uri="{FF2B5EF4-FFF2-40B4-BE49-F238E27FC236}">
                <a16:creationId xmlns:a16="http://schemas.microsoft.com/office/drawing/2014/main" id="{2AD0AC65-1E69-4E68-B233-5061B3519581}"/>
              </a:ext>
            </a:extLst>
          </p:cNvPr>
          <p:cNvSpPr/>
          <p:nvPr/>
        </p:nvSpPr>
        <p:spPr>
          <a:xfrm>
            <a:off x="514263" y="2479817"/>
            <a:ext cx="89135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Code</a:t>
            </a:r>
          </a:p>
        </p:txBody>
      </p:sp>
      <p:cxnSp>
        <p:nvCxnSpPr>
          <p:cNvPr id="10" name="Straight Connector 9">
            <a:extLst>
              <a:ext uri="{FF2B5EF4-FFF2-40B4-BE49-F238E27FC236}">
                <a16:creationId xmlns:a16="http://schemas.microsoft.com/office/drawing/2014/main" id="{86697B9D-00E0-4814-9113-E80BF848BE94}"/>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68BD07-184E-49ED-A54E-C997593FFB2A}"/>
              </a:ext>
            </a:extLst>
          </p:cNvPr>
          <p:cNvCxnSpPr/>
          <p:nvPr/>
        </p:nvCxnSpPr>
        <p:spPr>
          <a:xfrm>
            <a:off x="8806200"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96EC93-6254-4976-ACCD-23E6D4E6CD87}"/>
              </a:ext>
            </a:extLst>
          </p:cNvPr>
          <p:cNvSpPr txBox="1"/>
          <p:nvPr/>
        </p:nvSpPr>
        <p:spPr>
          <a:xfrm>
            <a:off x="3321446" y="6095938"/>
            <a:ext cx="1998995" cy="27699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DevOps            </a:t>
            </a:r>
          </a:p>
        </p:txBody>
      </p:sp>
      <p:pic>
        <p:nvPicPr>
          <p:cNvPr id="13" name="Graphic 12">
            <a:extLst>
              <a:ext uri="{FF2B5EF4-FFF2-40B4-BE49-F238E27FC236}">
                <a16:creationId xmlns:a16="http://schemas.microsoft.com/office/drawing/2014/main" id="{DB7FB281-983D-4EBE-9A23-C3EF135A5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651" y="4890256"/>
            <a:ext cx="1052586" cy="1052586"/>
          </a:xfrm>
          <a:prstGeom prst="rect">
            <a:avLst/>
          </a:prstGeom>
        </p:spPr>
      </p:pic>
      <p:cxnSp>
        <p:nvCxnSpPr>
          <p:cNvPr id="14" name="Straight Connector 13">
            <a:extLst>
              <a:ext uri="{FF2B5EF4-FFF2-40B4-BE49-F238E27FC236}">
                <a16:creationId xmlns:a16="http://schemas.microsoft.com/office/drawing/2014/main" id="{89BF080E-8E25-4BD2-8DA6-84A1F1D89BE6}"/>
              </a:ext>
            </a:extLst>
          </p:cNvPr>
          <p:cNvCxnSpPr/>
          <p:nvPr/>
        </p:nvCxnSpPr>
        <p:spPr>
          <a:xfrm>
            <a:off x="5576835"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C79A89-F80B-4B8E-9134-CF8AAE19F262}"/>
              </a:ext>
            </a:extLst>
          </p:cNvPr>
          <p:cNvGrpSpPr/>
          <p:nvPr/>
        </p:nvGrpSpPr>
        <p:grpSpPr>
          <a:xfrm>
            <a:off x="4587453" y="1797071"/>
            <a:ext cx="1980615" cy="1781874"/>
            <a:chOff x="4520013" y="1854664"/>
            <a:chExt cx="1980898" cy="1666478"/>
          </a:xfrm>
        </p:grpSpPr>
        <p:grpSp>
          <p:nvGrpSpPr>
            <p:cNvPr id="16" name="Group 15">
              <a:extLst>
                <a:ext uri="{FF2B5EF4-FFF2-40B4-BE49-F238E27FC236}">
                  <a16:creationId xmlns:a16="http://schemas.microsoft.com/office/drawing/2014/main" id="{43BF4326-3FE6-4138-9D6B-C8B5EDB6D406}"/>
                </a:ext>
              </a:extLst>
            </p:cNvPr>
            <p:cNvGrpSpPr/>
            <p:nvPr/>
          </p:nvGrpSpPr>
          <p:grpSpPr>
            <a:xfrm>
              <a:off x="6316245" y="1856394"/>
              <a:ext cx="184666" cy="1664748"/>
              <a:chOff x="2124673" y="2295425"/>
              <a:chExt cx="164160" cy="1599158"/>
            </a:xfrm>
            <a:solidFill>
              <a:schemeClr val="accent5"/>
            </a:solidFill>
          </p:grpSpPr>
          <p:sp>
            <p:nvSpPr>
              <p:cNvPr id="25" name="Right Triangle 24">
                <a:extLst>
                  <a:ext uri="{FF2B5EF4-FFF2-40B4-BE49-F238E27FC236}">
                    <a16:creationId xmlns:a16="http://schemas.microsoft.com/office/drawing/2014/main" id="{ACF85453-8745-4C65-B79B-B7786CDC90DB}"/>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ight Triangle 25">
                <a:extLst>
                  <a:ext uri="{FF2B5EF4-FFF2-40B4-BE49-F238E27FC236}">
                    <a16:creationId xmlns:a16="http://schemas.microsoft.com/office/drawing/2014/main" id="{029CD55C-1AD8-4503-9862-42F086313A18}"/>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1A5D4E04-43B2-40D8-A1A5-787051D76A64}"/>
                </a:ext>
              </a:extLst>
            </p:cNvPr>
            <p:cNvSpPr txBox="1"/>
            <p:nvPr/>
          </p:nvSpPr>
          <p:spPr>
            <a:xfrm rot="16200000">
              <a:off x="3853897" y="2623216"/>
              <a:ext cx="1516924" cy="184692"/>
            </a:xfrm>
            <a:prstGeom prst="rect">
              <a:avLst/>
            </a:prstGeom>
            <a:noFill/>
          </p:spPr>
          <p:txBody>
            <a:bodyPr wrap="square" lIns="0" tIns="0" rIns="0" bIns="0" rtlCol="0">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 as Code</a:t>
              </a:r>
            </a:p>
          </p:txBody>
        </p:sp>
        <p:sp>
          <p:nvSpPr>
            <p:cNvPr id="18" name="Rectangle 17">
              <a:extLst>
                <a:ext uri="{FF2B5EF4-FFF2-40B4-BE49-F238E27FC236}">
                  <a16:creationId xmlns:a16="http://schemas.microsoft.com/office/drawing/2014/main" id="{C56B1D79-86B3-457D-A870-BF2513F4B36E}"/>
                </a:ext>
              </a:extLst>
            </p:cNvPr>
            <p:cNvSpPr/>
            <p:nvPr/>
          </p:nvSpPr>
          <p:spPr bwMode="auto">
            <a:xfrm>
              <a:off x="4779835" y="1854664"/>
              <a:ext cx="1534901" cy="1666478"/>
            </a:xfrm>
            <a:prstGeom prst="rect">
              <a:avLst/>
            </a:prstGeom>
            <a:solidFill>
              <a:schemeClr val="tx2"/>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grpSp>
          <p:nvGrpSpPr>
            <p:cNvPr id="19" name="Group 18">
              <a:extLst>
                <a:ext uri="{FF2B5EF4-FFF2-40B4-BE49-F238E27FC236}">
                  <a16:creationId xmlns:a16="http://schemas.microsoft.com/office/drawing/2014/main" id="{C966AA6E-F4C1-4A5F-ABA9-8737EAC4720D}"/>
                </a:ext>
              </a:extLst>
            </p:cNvPr>
            <p:cNvGrpSpPr/>
            <p:nvPr/>
          </p:nvGrpSpPr>
          <p:grpSpPr>
            <a:xfrm>
              <a:off x="4733454" y="1906418"/>
              <a:ext cx="1620644" cy="1409510"/>
              <a:chOff x="541882" y="2361639"/>
              <a:chExt cx="1620644" cy="1409510"/>
            </a:xfrm>
          </p:grpSpPr>
          <p:sp>
            <p:nvSpPr>
              <p:cNvPr id="21" name="TextBox 20">
                <a:extLst>
                  <a:ext uri="{FF2B5EF4-FFF2-40B4-BE49-F238E27FC236}">
                    <a16:creationId xmlns:a16="http://schemas.microsoft.com/office/drawing/2014/main" id="{1C1C6C1B-ED8C-49C8-9D19-D288D038B4D2}"/>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Pre-flight</a:t>
                </a:r>
              </a:p>
            </p:txBody>
          </p:sp>
          <p:sp>
            <p:nvSpPr>
              <p:cNvPr id="22" name="TextBox 21">
                <a:extLst>
                  <a:ext uri="{FF2B5EF4-FFF2-40B4-BE49-F238E27FC236}">
                    <a16:creationId xmlns:a16="http://schemas.microsoft.com/office/drawing/2014/main" id="{8A2338C9-EA77-4C60-87C8-5F7A49E7A9B4}"/>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Authoring</a:t>
                </a:r>
              </a:p>
            </p:txBody>
          </p:sp>
          <p:sp>
            <p:nvSpPr>
              <p:cNvPr id="23" name="Freeform: Shape 22">
                <a:extLst>
                  <a:ext uri="{FF2B5EF4-FFF2-40B4-BE49-F238E27FC236}">
                    <a16:creationId xmlns:a16="http://schemas.microsoft.com/office/drawing/2014/main" id="{34D198E2-5EB5-4351-B741-15911E8DAC20}"/>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1253DBEF-E13A-4C8C-BA96-D7843CEF9B0A}"/>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6AAD11EE-71F9-49E3-9AAF-2E9B26DE107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Validation</a:t>
              </a:r>
            </a:p>
          </p:txBody>
        </p:sp>
      </p:grpSp>
      <p:grpSp>
        <p:nvGrpSpPr>
          <p:cNvPr id="27" name="Group 26">
            <a:extLst>
              <a:ext uri="{FF2B5EF4-FFF2-40B4-BE49-F238E27FC236}">
                <a16:creationId xmlns:a16="http://schemas.microsoft.com/office/drawing/2014/main" id="{9FD4A6F0-BDD6-45D1-907F-4FD1E84EFE4E}"/>
              </a:ext>
            </a:extLst>
          </p:cNvPr>
          <p:cNvGrpSpPr/>
          <p:nvPr/>
        </p:nvGrpSpPr>
        <p:grpSpPr>
          <a:xfrm>
            <a:off x="6065776" y="4019652"/>
            <a:ext cx="1782527" cy="404348"/>
            <a:chOff x="9876413" y="4025182"/>
            <a:chExt cx="1818270" cy="412456"/>
          </a:xfrm>
        </p:grpSpPr>
        <p:sp>
          <p:nvSpPr>
            <p:cNvPr id="28" name="TextBox 27">
              <a:extLst>
                <a:ext uri="{FF2B5EF4-FFF2-40B4-BE49-F238E27FC236}">
                  <a16:creationId xmlns:a16="http://schemas.microsoft.com/office/drawing/2014/main" id="{8A9AFCB1-53C5-4049-8460-CAAD621876C3}"/>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a:t>
              </a:r>
            </a:p>
          </p:txBody>
        </p:sp>
        <p:pic>
          <p:nvPicPr>
            <p:cNvPr id="29" name="Picture 28">
              <a:extLst>
                <a:ext uri="{FF2B5EF4-FFF2-40B4-BE49-F238E27FC236}">
                  <a16:creationId xmlns:a16="http://schemas.microsoft.com/office/drawing/2014/main" id="{3875A58B-AB8E-41A0-A958-B8D3535E744E}"/>
                </a:ext>
              </a:extLst>
            </p:cNvPr>
            <p:cNvPicPr>
              <a:picLocks noChangeAspect="1"/>
            </p:cNvPicPr>
            <p:nvPr/>
          </p:nvPicPr>
          <p:blipFill>
            <a:blip r:embed="rId5"/>
            <a:stretch>
              <a:fillRect/>
            </a:stretch>
          </p:blipFill>
          <p:spPr>
            <a:xfrm>
              <a:off x="9876413" y="4028407"/>
              <a:ext cx="406007" cy="406007"/>
            </a:xfrm>
            <a:prstGeom prst="rect">
              <a:avLst/>
            </a:prstGeom>
          </p:spPr>
        </p:pic>
      </p:grpSp>
      <p:grpSp>
        <p:nvGrpSpPr>
          <p:cNvPr id="30" name="Group 29">
            <a:extLst>
              <a:ext uri="{FF2B5EF4-FFF2-40B4-BE49-F238E27FC236}">
                <a16:creationId xmlns:a16="http://schemas.microsoft.com/office/drawing/2014/main" id="{E6E6F834-8A40-4A16-8FA0-F6D910709BB1}"/>
              </a:ext>
            </a:extLst>
          </p:cNvPr>
          <p:cNvGrpSpPr/>
          <p:nvPr/>
        </p:nvGrpSpPr>
        <p:grpSpPr>
          <a:xfrm>
            <a:off x="7735504" y="4019653"/>
            <a:ext cx="1454038" cy="404349"/>
            <a:chOff x="9888743" y="4575500"/>
            <a:chExt cx="1483195" cy="412457"/>
          </a:xfrm>
        </p:grpSpPr>
        <p:sp>
          <p:nvSpPr>
            <p:cNvPr id="31" name="TextBox 30">
              <a:extLst>
                <a:ext uri="{FF2B5EF4-FFF2-40B4-BE49-F238E27FC236}">
                  <a16:creationId xmlns:a16="http://schemas.microsoft.com/office/drawing/2014/main" id="{7E225DD7-F734-4045-B892-43A3D05DCFD3}"/>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a:t>
              </a:r>
            </a:p>
          </p:txBody>
        </p:sp>
        <p:sp>
          <p:nvSpPr>
            <p:cNvPr id="32" name="Shield_EA18" title="Icon of a shield">
              <a:extLst>
                <a:ext uri="{FF2B5EF4-FFF2-40B4-BE49-F238E27FC236}">
                  <a16:creationId xmlns:a16="http://schemas.microsoft.com/office/drawing/2014/main" id="{8ACD6D0D-AFE6-4129-8E63-41B42ADBBEC9}"/>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731C23D6-A1BC-4A86-A21A-B9F674D7817D}"/>
              </a:ext>
            </a:extLst>
          </p:cNvPr>
          <p:cNvGrpSpPr/>
          <p:nvPr/>
        </p:nvGrpSpPr>
        <p:grpSpPr>
          <a:xfrm>
            <a:off x="9450412" y="4019653"/>
            <a:ext cx="1782528" cy="404349"/>
            <a:chOff x="9876413" y="5247738"/>
            <a:chExt cx="1818271" cy="412457"/>
          </a:xfrm>
        </p:grpSpPr>
        <p:sp>
          <p:nvSpPr>
            <p:cNvPr id="34" name="TextBox 33">
              <a:extLst>
                <a:ext uri="{FF2B5EF4-FFF2-40B4-BE49-F238E27FC236}">
                  <a16:creationId xmlns:a16="http://schemas.microsoft.com/office/drawing/2014/main" id="{114C2E56-63FD-48E7-B62A-11B78BCDD677}"/>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Monitoring</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pic>
          <p:nvPicPr>
            <p:cNvPr id="35" name="Picture 34">
              <a:extLst>
                <a:ext uri="{FF2B5EF4-FFF2-40B4-BE49-F238E27FC236}">
                  <a16:creationId xmlns:a16="http://schemas.microsoft.com/office/drawing/2014/main" id="{E89AF523-7D17-453C-8237-BADDE8C60B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pic>
        <p:nvPicPr>
          <p:cNvPr id="36" name="Graphic 35">
            <a:extLst>
              <a:ext uri="{FF2B5EF4-FFF2-40B4-BE49-F238E27FC236}">
                <a16:creationId xmlns:a16="http://schemas.microsoft.com/office/drawing/2014/main" id="{F1675BB5-53BB-4866-9502-28604E8AFD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2059" y="4915190"/>
            <a:ext cx="1043298" cy="1027654"/>
          </a:xfrm>
          <a:prstGeom prst="rect">
            <a:avLst/>
          </a:prstGeom>
        </p:spPr>
      </p:pic>
      <p:sp>
        <p:nvSpPr>
          <p:cNvPr id="37" name="Rectangle 36">
            <a:extLst>
              <a:ext uri="{FF2B5EF4-FFF2-40B4-BE49-F238E27FC236}">
                <a16:creationId xmlns:a16="http://schemas.microsoft.com/office/drawing/2014/main" id="{710D420B-B57F-4BAE-B5A6-EB6A7E065F12}"/>
              </a:ext>
            </a:extLst>
          </p:cNvPr>
          <p:cNvSpPr/>
          <p:nvPr/>
        </p:nvSpPr>
        <p:spPr>
          <a:xfrm>
            <a:off x="6046114" y="6049777"/>
            <a:ext cx="1487312" cy="374793"/>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38" name="plus" title="Icon of a plus sign">
            <a:extLst>
              <a:ext uri="{FF2B5EF4-FFF2-40B4-BE49-F238E27FC236}">
                <a16:creationId xmlns:a16="http://schemas.microsoft.com/office/drawing/2014/main" id="{3205929F-41A0-4762-AA1A-812F81C4140F}"/>
              </a:ext>
            </a:extLst>
          </p:cNvPr>
          <p:cNvSpPr>
            <a:spLocks noChangeAspect="1" noEditPoints="1"/>
          </p:cNvSpPr>
          <p:nvPr/>
        </p:nvSpPr>
        <p:spPr bwMode="auto">
          <a:xfrm>
            <a:off x="5356794" y="5272883"/>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6540470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052E-82EA-40C2-94D8-B1C3367017D3}"/>
              </a:ext>
            </a:extLst>
          </p:cNvPr>
          <p:cNvSpPr>
            <a:spLocks noGrp="1"/>
          </p:cNvSpPr>
          <p:nvPr>
            <p:ph type="title"/>
          </p:nvPr>
        </p:nvSpPr>
        <p:spPr/>
        <p:txBody>
          <a:bodyPr/>
          <a:lstStyle/>
          <a:p>
            <a:r>
              <a:rPr lang="en-US" dirty="0"/>
              <a:t>Operations and monitoring – Azure Monitor</a:t>
            </a:r>
          </a:p>
        </p:txBody>
      </p:sp>
      <p:sp>
        <p:nvSpPr>
          <p:cNvPr id="3" name="Text Placeholder 2">
            <a:extLst>
              <a:ext uri="{FF2B5EF4-FFF2-40B4-BE49-F238E27FC236}">
                <a16:creationId xmlns:a16="http://schemas.microsoft.com/office/drawing/2014/main" id="{EBD24DB9-0FEF-4AA5-B100-049188BB7E53}"/>
              </a:ext>
            </a:extLst>
          </p:cNvPr>
          <p:cNvSpPr>
            <a:spLocks noGrp="1"/>
          </p:cNvSpPr>
          <p:nvPr>
            <p:ph type="body" sz="quarter" idx="10"/>
          </p:nvPr>
        </p:nvSpPr>
        <p:spPr/>
        <p:txBody>
          <a:bodyPr/>
          <a:lstStyle/>
          <a:p>
            <a:endParaRPr lang="en-US"/>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885DAEC7-6520-487B-BE8F-F0F3A4AB289F}"/>
                  </a:ext>
                </a:extLst>
              </p:cNvPr>
              <p:cNvGraphicFramePr>
                <a:graphicFrameLocks noChangeAspect="1"/>
              </p:cNvGraphicFramePr>
              <p:nvPr>
                <p:extLst>
                  <p:ext uri="{D42A27DB-BD31-4B8C-83A1-F6EECF244321}">
                    <p14:modId xmlns:p14="http://schemas.microsoft.com/office/powerpoint/2010/main" val="1673333825"/>
                  </p:ext>
                </p:extLst>
              </p:nvPr>
            </p:nvGraphicFramePr>
            <p:xfrm>
              <a:off x="1376595" y="1434370"/>
              <a:ext cx="9438809" cy="5309330"/>
            </p:xfrm>
            <a:graphic>
              <a:graphicData uri="http://schemas.microsoft.com/office/powerpoint/2016/slidezoom">
                <pslz:sldZm>
                  <pslz:sldZmObj sldId="2101" cId="2835398534">
                    <pslz:zmPr id="{CBF30CD0-9842-4EC5-A0C7-B67EC0627D9E}" returnToParent="0" transitionDur="1000">
                      <p166:blipFill xmlns:p166="http://schemas.microsoft.com/office/powerpoint/2016/6/main">
                        <a:blip r:embed="rId3"/>
                        <a:stretch>
                          <a:fillRect/>
                        </a:stretch>
                      </p166:blipFill>
                      <p166:spPr xmlns:p166="http://schemas.microsoft.com/office/powerpoint/2016/6/main">
                        <a:xfrm>
                          <a:off x="0" y="0"/>
                          <a:ext cx="9438809" cy="5309330"/>
                        </a:xfrm>
                        <a:prstGeom prst="rect">
                          <a:avLst/>
                        </a:prstGeom>
                        <a:ln w="3175">
                          <a:noFill/>
                        </a:ln>
                      </p166:spPr>
                    </pslz:zmPr>
                  </pslz:sldZmObj>
                </pslz:sldZm>
              </a:graphicData>
            </a:graphic>
          </p:graphicFrame>
        </mc:Choice>
        <mc:Fallback>
          <p:pic>
            <p:nvPicPr>
              <p:cNvPr id="5" name="Slide Zoom 4">
                <a:hlinkClick r:id="rId4" action="ppaction://hlinksldjump"/>
                <a:extLst>
                  <a:ext uri="{FF2B5EF4-FFF2-40B4-BE49-F238E27FC236}">
                    <a16:creationId xmlns:a16="http://schemas.microsoft.com/office/drawing/2014/main" id="{885DAEC7-6520-487B-BE8F-F0F3A4AB289F}"/>
                  </a:ext>
                </a:extLst>
              </p:cNvPr>
              <p:cNvPicPr>
                <a:picLocks noGrp="1" noRot="1" noChangeAspect="1" noMove="1" noResize="1" noEditPoints="1" noAdjustHandles="1" noChangeArrowheads="1" noChangeShapeType="1"/>
              </p:cNvPicPr>
              <p:nvPr/>
            </p:nvPicPr>
            <p:blipFill>
              <a:blip r:embed="rId3"/>
              <a:stretch>
                <a:fillRect/>
              </a:stretch>
            </p:blipFill>
            <p:spPr>
              <a:xfrm>
                <a:off x="1376595" y="1434370"/>
                <a:ext cx="9438809" cy="5309330"/>
              </a:xfrm>
              <a:prstGeom prst="rect">
                <a:avLst/>
              </a:prstGeom>
              <a:ln w="3175">
                <a:noFill/>
              </a:ln>
            </p:spPr>
          </p:pic>
        </mc:Fallback>
      </mc:AlternateContent>
    </p:spTree>
    <p:extLst>
      <p:ext uri="{BB962C8B-B14F-4D97-AF65-F5344CB8AC3E}">
        <p14:creationId xmlns:p14="http://schemas.microsoft.com/office/powerpoint/2010/main" val="32821981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398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1BAA1-2F5A-445A-AE3D-9A4B6A5E9AE9}"/>
              </a:ext>
            </a:extLst>
          </p:cNvPr>
          <p:cNvSpPr>
            <a:spLocks noGrp="1"/>
          </p:cNvSpPr>
          <p:nvPr>
            <p:ph type="title"/>
          </p:nvPr>
        </p:nvSpPr>
        <p:spPr/>
        <p:txBody>
          <a:bodyPr/>
          <a:lstStyle/>
          <a:p>
            <a:r>
              <a:rPr lang="en-US" dirty="0"/>
              <a:t>Operations and monitoring – Visualization</a:t>
            </a:r>
          </a:p>
        </p:txBody>
      </p:sp>
      <p:sp>
        <p:nvSpPr>
          <p:cNvPr id="5" name="Text Placeholder 4">
            <a:extLst>
              <a:ext uri="{FF2B5EF4-FFF2-40B4-BE49-F238E27FC236}">
                <a16:creationId xmlns:a16="http://schemas.microsoft.com/office/drawing/2014/main" id="{62161A5A-DB40-4E8C-B0C6-856F8A7806AC}"/>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dirty="0"/>
              <a:t>Azure Workbooks</a:t>
            </a:r>
          </a:p>
          <a:p>
            <a:pPr marL="457200" indent="-457200">
              <a:buFont typeface="Arial" panose="020B0604020202020204" pitchFamily="34" charset="0"/>
              <a:buChar char="•"/>
            </a:pPr>
            <a:r>
              <a:rPr lang="en-US" dirty="0"/>
              <a:t>Azure Dashboards</a:t>
            </a:r>
          </a:p>
        </p:txBody>
      </p:sp>
      <p:pic>
        <p:nvPicPr>
          <p:cNvPr id="4098" name="Picture 2" descr="View Workbooks drop-down list">
            <a:extLst>
              <a:ext uri="{FF2B5EF4-FFF2-40B4-BE49-F238E27FC236}">
                <a16:creationId xmlns:a16="http://schemas.microsoft.com/office/drawing/2014/main" id="{47B61254-5A8B-4F8B-A538-9945BCDF2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103563"/>
            <a:ext cx="12192000" cy="375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8486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B414-3D49-4BB9-AFA8-E207F5795B3C}"/>
              </a:ext>
            </a:extLst>
          </p:cNvPr>
          <p:cNvSpPr>
            <a:spLocks noGrp="1"/>
          </p:cNvSpPr>
          <p:nvPr>
            <p:ph type="title"/>
          </p:nvPr>
        </p:nvSpPr>
        <p:spPr/>
        <p:txBody>
          <a:bodyPr/>
          <a:lstStyle/>
          <a:p>
            <a:r>
              <a:rPr lang="en-US" dirty="0"/>
              <a:t>Operations and monitoring – Immutable data</a:t>
            </a:r>
          </a:p>
        </p:txBody>
      </p:sp>
      <p:sp>
        <p:nvSpPr>
          <p:cNvPr id="3" name="Text Placeholder 2">
            <a:extLst>
              <a:ext uri="{FF2B5EF4-FFF2-40B4-BE49-F238E27FC236}">
                <a16:creationId xmlns:a16="http://schemas.microsoft.com/office/drawing/2014/main" id="{9552A309-3682-4361-ABE6-3499056BCE55}"/>
              </a:ext>
            </a:extLst>
          </p:cNvPr>
          <p:cNvSpPr>
            <a:spLocks noGrp="1"/>
          </p:cNvSpPr>
          <p:nvPr>
            <p:ph type="body" sz="quarter" idx="10"/>
          </p:nvPr>
        </p:nvSpPr>
        <p:spPr>
          <a:xfrm>
            <a:off x="586390" y="1434370"/>
            <a:ext cx="11018520" cy="1895904"/>
          </a:xfrm>
        </p:spPr>
        <p:txBody>
          <a:bodyPr/>
          <a:lstStyle/>
          <a:p>
            <a:pPr marL="457200" indent="-457200">
              <a:buFont typeface="Arial" panose="020B0604020202020204" pitchFamily="34" charset="0"/>
              <a:buChar char="•"/>
            </a:pPr>
            <a:r>
              <a:rPr lang="en-US" dirty="0"/>
              <a:t>Send all metrics and diagnostic data to a common Log Analytics workspace</a:t>
            </a:r>
          </a:p>
          <a:p>
            <a:pPr marL="457200" indent="-457200">
              <a:buFont typeface="Arial" panose="020B0604020202020204" pitchFamily="34" charset="0"/>
              <a:buChar char="•"/>
            </a:pPr>
            <a:r>
              <a:rPr lang="en-US" dirty="0"/>
              <a:t>Configure retention to meet the needs of the business</a:t>
            </a:r>
          </a:p>
          <a:p>
            <a:pPr marL="457200" indent="-457200">
              <a:buFont typeface="Arial" panose="020B0604020202020204" pitchFamily="34" charset="0"/>
              <a:buChar char="•"/>
            </a:pPr>
            <a:r>
              <a:rPr lang="en-US" dirty="0"/>
              <a:t>Monitor and restrict access to the </a:t>
            </a:r>
            <a:r>
              <a:rPr lang="en-US" dirty="0">
                <a:latin typeface="Lucida Console" panose="020B0609040504020204" pitchFamily="49" charset="0"/>
              </a:rPr>
              <a:t>Data </a:t>
            </a:r>
            <a:r>
              <a:rPr lang="en-US" dirty="0" err="1">
                <a:latin typeface="Lucida Console" panose="020B0609040504020204" pitchFamily="49" charset="0"/>
              </a:rPr>
              <a:t>Purger</a:t>
            </a:r>
            <a:r>
              <a:rPr lang="en-US" dirty="0">
                <a:latin typeface="Lucida Console" panose="020B0609040504020204" pitchFamily="49" charset="0"/>
              </a:rPr>
              <a:t> </a:t>
            </a:r>
            <a:r>
              <a:rPr lang="en-US" dirty="0"/>
              <a:t>role</a:t>
            </a:r>
          </a:p>
        </p:txBody>
      </p:sp>
    </p:spTree>
    <p:extLst>
      <p:ext uri="{BB962C8B-B14F-4D97-AF65-F5344CB8AC3E}">
        <p14:creationId xmlns:p14="http://schemas.microsoft.com/office/powerpoint/2010/main" val="15932704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145C-46EE-4BDB-AE93-CD4917721A3A}"/>
              </a:ext>
            </a:extLst>
          </p:cNvPr>
          <p:cNvSpPr>
            <a:spLocks noGrp="1"/>
          </p:cNvSpPr>
          <p:nvPr>
            <p:ph type="title"/>
          </p:nvPr>
        </p:nvSpPr>
        <p:spPr/>
        <p:txBody>
          <a:bodyPr/>
          <a:lstStyle/>
          <a:p>
            <a:r>
              <a:rPr lang="en-US" dirty="0"/>
              <a:t>Scaling – CA and HPA</a:t>
            </a:r>
          </a:p>
        </p:txBody>
      </p:sp>
      <p:sp>
        <p:nvSpPr>
          <p:cNvPr id="3" name="Text Placeholder 2">
            <a:extLst>
              <a:ext uri="{FF2B5EF4-FFF2-40B4-BE49-F238E27FC236}">
                <a16:creationId xmlns:a16="http://schemas.microsoft.com/office/drawing/2014/main" id="{72ABB219-B2A3-45B9-A5D3-5001F46A57F4}"/>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dirty="0"/>
              <a:t>Cluster </a:t>
            </a:r>
            <a:r>
              <a:rPr lang="en-US" dirty="0" err="1"/>
              <a:t>autoscaler</a:t>
            </a:r>
            <a:r>
              <a:rPr lang="en-US" dirty="0"/>
              <a:t> for node scaling in each node pool</a:t>
            </a:r>
          </a:p>
          <a:p>
            <a:pPr marL="457200" indent="-457200">
              <a:buFont typeface="Arial" panose="020B0604020202020204" pitchFamily="34" charset="0"/>
              <a:buChar char="•"/>
            </a:pPr>
            <a:r>
              <a:rPr lang="en-US" dirty="0"/>
              <a:t>Horizontal pod </a:t>
            </a:r>
            <a:r>
              <a:rPr lang="en-US" dirty="0" err="1"/>
              <a:t>autoscaler</a:t>
            </a:r>
            <a:r>
              <a:rPr lang="en-US" dirty="0"/>
              <a:t> for pod scaling</a:t>
            </a:r>
          </a:p>
        </p:txBody>
      </p:sp>
      <p:sp>
        <p:nvSpPr>
          <p:cNvPr id="4" name="Rectangle 3">
            <a:extLst>
              <a:ext uri="{FF2B5EF4-FFF2-40B4-BE49-F238E27FC236}">
                <a16:creationId xmlns:a16="http://schemas.microsoft.com/office/drawing/2014/main" id="{53F8B661-1F03-4B76-8AA2-D9B3D3188781}"/>
              </a:ext>
            </a:extLst>
          </p:cNvPr>
          <p:cNvSpPr/>
          <p:nvPr/>
        </p:nvSpPr>
        <p:spPr bwMode="auto">
          <a:xfrm>
            <a:off x="769270" y="3611879"/>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BB09C1C9-BF44-49E4-A66B-7D241BB86634}"/>
              </a:ext>
            </a:extLst>
          </p:cNvPr>
          <p:cNvSpPr txBox="1"/>
          <p:nvPr/>
        </p:nvSpPr>
        <p:spPr>
          <a:xfrm>
            <a:off x="952150" y="3710121"/>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6" name="Graphic 5">
            <a:extLst>
              <a:ext uri="{FF2B5EF4-FFF2-40B4-BE49-F238E27FC236}">
                <a16:creationId xmlns:a16="http://schemas.microsoft.com/office/drawing/2014/main" id="{42C26510-D544-42AC-A555-A7E2DF68FD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3429000"/>
            <a:ext cx="365760" cy="365760"/>
          </a:xfrm>
          <a:prstGeom prst="rect">
            <a:avLst/>
          </a:prstGeom>
        </p:spPr>
      </p:pic>
      <p:sp>
        <p:nvSpPr>
          <p:cNvPr id="7" name="Rectangle 6">
            <a:extLst>
              <a:ext uri="{FF2B5EF4-FFF2-40B4-BE49-F238E27FC236}">
                <a16:creationId xmlns:a16="http://schemas.microsoft.com/office/drawing/2014/main" id="{13E6BB62-F9F7-4189-BBEB-7DF2DF825C79}"/>
              </a:ext>
            </a:extLst>
          </p:cNvPr>
          <p:cNvSpPr/>
          <p:nvPr/>
        </p:nvSpPr>
        <p:spPr bwMode="auto">
          <a:xfrm>
            <a:off x="952150" y="3977639"/>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67B24F-3E22-41E4-9FCE-52EDB899BA82}"/>
              </a:ext>
            </a:extLst>
          </p:cNvPr>
          <p:cNvSpPr/>
          <p:nvPr/>
        </p:nvSpPr>
        <p:spPr bwMode="auto">
          <a:xfrm>
            <a:off x="952150"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9" name="Rectangle 8">
            <a:extLst>
              <a:ext uri="{FF2B5EF4-FFF2-40B4-BE49-F238E27FC236}">
                <a16:creationId xmlns:a16="http://schemas.microsoft.com/office/drawing/2014/main" id="{0086881E-4BBF-453A-8962-B3BB5FE0E13D}"/>
              </a:ext>
            </a:extLst>
          </p:cNvPr>
          <p:cNvSpPr/>
          <p:nvPr/>
        </p:nvSpPr>
        <p:spPr bwMode="auto">
          <a:xfrm>
            <a:off x="1876643"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0" name="Rectangle 9">
            <a:extLst>
              <a:ext uri="{FF2B5EF4-FFF2-40B4-BE49-F238E27FC236}">
                <a16:creationId xmlns:a16="http://schemas.microsoft.com/office/drawing/2014/main" id="{223C8F11-E04A-4C3C-931E-E6E0918C9CCD}"/>
              </a:ext>
            </a:extLst>
          </p:cNvPr>
          <p:cNvSpPr/>
          <p:nvPr/>
        </p:nvSpPr>
        <p:spPr bwMode="auto">
          <a:xfrm>
            <a:off x="2801136"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1" name="Rectangle 10">
            <a:extLst>
              <a:ext uri="{FF2B5EF4-FFF2-40B4-BE49-F238E27FC236}">
                <a16:creationId xmlns:a16="http://schemas.microsoft.com/office/drawing/2014/main" id="{23E8E54F-360D-4F94-B73B-13399F3D9F33}"/>
              </a:ext>
            </a:extLst>
          </p:cNvPr>
          <p:cNvSpPr/>
          <p:nvPr/>
        </p:nvSpPr>
        <p:spPr bwMode="auto">
          <a:xfrm>
            <a:off x="3725629"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12" name="Rectangle 11">
            <a:extLst>
              <a:ext uri="{FF2B5EF4-FFF2-40B4-BE49-F238E27FC236}">
                <a16:creationId xmlns:a16="http://schemas.microsoft.com/office/drawing/2014/main" id="{3F65375A-36D4-4E11-BF1D-C70A1A87392C}"/>
              </a:ext>
            </a:extLst>
          </p:cNvPr>
          <p:cNvSpPr/>
          <p:nvPr/>
        </p:nvSpPr>
        <p:spPr bwMode="auto">
          <a:xfrm>
            <a:off x="4650123"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13" name="TextBox 12">
            <a:extLst>
              <a:ext uri="{FF2B5EF4-FFF2-40B4-BE49-F238E27FC236}">
                <a16:creationId xmlns:a16="http://schemas.microsoft.com/office/drawing/2014/main" id="{E169D8A9-09C6-4218-B372-3680A9A37FF6}"/>
              </a:ext>
            </a:extLst>
          </p:cNvPr>
          <p:cNvSpPr txBox="1"/>
          <p:nvPr/>
        </p:nvSpPr>
        <p:spPr>
          <a:xfrm>
            <a:off x="4330609" y="4433102"/>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14" name="Rectangle 13">
            <a:extLst>
              <a:ext uri="{FF2B5EF4-FFF2-40B4-BE49-F238E27FC236}">
                <a16:creationId xmlns:a16="http://schemas.microsoft.com/office/drawing/2014/main" id="{B63FE506-1C56-433D-8D33-7100ADAE9873}"/>
              </a:ext>
            </a:extLst>
          </p:cNvPr>
          <p:cNvSpPr/>
          <p:nvPr/>
        </p:nvSpPr>
        <p:spPr bwMode="auto">
          <a:xfrm>
            <a:off x="1058911" y="5012106"/>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C5F0956-C8D7-4EA9-8D23-44BFEB042850}"/>
              </a:ext>
            </a:extLst>
          </p:cNvPr>
          <p:cNvSpPr/>
          <p:nvPr/>
        </p:nvSpPr>
        <p:spPr bwMode="auto">
          <a:xfrm>
            <a:off x="952150" y="569205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16" name="Rectangle 15">
            <a:extLst>
              <a:ext uri="{FF2B5EF4-FFF2-40B4-BE49-F238E27FC236}">
                <a16:creationId xmlns:a16="http://schemas.microsoft.com/office/drawing/2014/main" id="{194A2C7B-10FE-46FA-B5F4-BC5B9D5DEFE2}"/>
              </a:ext>
            </a:extLst>
          </p:cNvPr>
          <p:cNvSpPr/>
          <p:nvPr/>
        </p:nvSpPr>
        <p:spPr bwMode="auto">
          <a:xfrm>
            <a:off x="1876643" y="569205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17" name="Rectangle 16">
            <a:extLst>
              <a:ext uri="{FF2B5EF4-FFF2-40B4-BE49-F238E27FC236}">
                <a16:creationId xmlns:a16="http://schemas.microsoft.com/office/drawing/2014/main" id="{F03E5A04-3014-4CAB-8D99-33208DFE9B91}"/>
              </a:ext>
            </a:extLst>
          </p:cNvPr>
          <p:cNvSpPr/>
          <p:nvPr/>
        </p:nvSpPr>
        <p:spPr bwMode="auto">
          <a:xfrm>
            <a:off x="2801136" y="569205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18" name="Rectangle 17">
            <a:extLst>
              <a:ext uri="{FF2B5EF4-FFF2-40B4-BE49-F238E27FC236}">
                <a16:creationId xmlns:a16="http://schemas.microsoft.com/office/drawing/2014/main" id="{3E66B759-9C03-447F-BA1C-B511EE47D143}"/>
              </a:ext>
            </a:extLst>
          </p:cNvPr>
          <p:cNvSpPr/>
          <p:nvPr/>
        </p:nvSpPr>
        <p:spPr bwMode="auto">
          <a:xfrm>
            <a:off x="3725629" y="5696292"/>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19" name="Rectangle 18">
            <a:extLst>
              <a:ext uri="{FF2B5EF4-FFF2-40B4-BE49-F238E27FC236}">
                <a16:creationId xmlns:a16="http://schemas.microsoft.com/office/drawing/2014/main" id="{FF3B77A1-334D-4308-AEC2-CFDC206E1D0A}"/>
              </a:ext>
            </a:extLst>
          </p:cNvPr>
          <p:cNvSpPr/>
          <p:nvPr/>
        </p:nvSpPr>
        <p:spPr bwMode="auto">
          <a:xfrm>
            <a:off x="4650123" y="5694025"/>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0" name="TextBox 19">
            <a:extLst>
              <a:ext uri="{FF2B5EF4-FFF2-40B4-BE49-F238E27FC236}">
                <a16:creationId xmlns:a16="http://schemas.microsoft.com/office/drawing/2014/main" id="{3908A642-494F-4141-A827-4082EF1616DB}"/>
              </a:ext>
            </a:extLst>
          </p:cNvPr>
          <p:cNvSpPr txBox="1"/>
          <p:nvPr/>
        </p:nvSpPr>
        <p:spPr>
          <a:xfrm>
            <a:off x="4330609" y="5447039"/>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21" name="Connector: Curved 57">
            <a:extLst>
              <a:ext uri="{FF2B5EF4-FFF2-40B4-BE49-F238E27FC236}">
                <a16:creationId xmlns:a16="http://schemas.microsoft.com/office/drawing/2014/main" id="{E44A10DA-676C-4392-A730-3087B89520FD}"/>
              </a:ext>
            </a:extLst>
          </p:cNvPr>
          <p:cNvCxnSpPr>
            <a:cxnSpLocks/>
          </p:cNvCxnSpPr>
          <p:nvPr/>
        </p:nvCxnSpPr>
        <p:spPr>
          <a:xfrm>
            <a:off x="4137109" y="4371354"/>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57">
            <a:extLst>
              <a:ext uri="{FF2B5EF4-FFF2-40B4-BE49-F238E27FC236}">
                <a16:creationId xmlns:a16="http://schemas.microsoft.com/office/drawing/2014/main" id="{1D59B49B-F773-4526-82CE-36DBEFBD21B1}"/>
              </a:ext>
            </a:extLst>
          </p:cNvPr>
          <p:cNvCxnSpPr>
            <a:cxnSpLocks/>
          </p:cNvCxnSpPr>
          <p:nvPr/>
        </p:nvCxnSpPr>
        <p:spPr>
          <a:xfrm>
            <a:off x="5061603" y="4371354"/>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57">
            <a:extLst>
              <a:ext uri="{FF2B5EF4-FFF2-40B4-BE49-F238E27FC236}">
                <a16:creationId xmlns:a16="http://schemas.microsoft.com/office/drawing/2014/main" id="{CD8B0E27-7CE9-4FE6-8A49-A1C45A91B032}"/>
              </a:ext>
            </a:extLst>
          </p:cNvPr>
          <p:cNvCxnSpPr>
            <a:cxnSpLocks/>
          </p:cNvCxnSpPr>
          <p:nvPr/>
        </p:nvCxnSpPr>
        <p:spPr>
          <a:xfrm>
            <a:off x="4137109" y="5393005"/>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57">
            <a:extLst>
              <a:ext uri="{FF2B5EF4-FFF2-40B4-BE49-F238E27FC236}">
                <a16:creationId xmlns:a16="http://schemas.microsoft.com/office/drawing/2014/main" id="{E528B2FF-2E81-466D-8580-0AC0EA56EAAC}"/>
              </a:ext>
            </a:extLst>
          </p:cNvPr>
          <p:cNvCxnSpPr>
            <a:cxnSpLocks/>
          </p:cNvCxnSpPr>
          <p:nvPr/>
        </p:nvCxnSpPr>
        <p:spPr>
          <a:xfrm>
            <a:off x="5061603" y="5393005"/>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Transfer">
            <a:extLst>
              <a:ext uri="{FF2B5EF4-FFF2-40B4-BE49-F238E27FC236}">
                <a16:creationId xmlns:a16="http://schemas.microsoft.com/office/drawing/2014/main" id="{702B177D-A643-43D8-BC84-895D787C8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5269" y="4041292"/>
            <a:ext cx="274320" cy="274320"/>
          </a:xfrm>
          <a:prstGeom prst="rect">
            <a:avLst/>
          </a:prstGeom>
        </p:spPr>
      </p:pic>
      <p:pic>
        <p:nvPicPr>
          <p:cNvPr id="26" name="Graphic 25" descr="Transfer">
            <a:extLst>
              <a:ext uri="{FF2B5EF4-FFF2-40B4-BE49-F238E27FC236}">
                <a16:creationId xmlns:a16="http://schemas.microsoft.com/office/drawing/2014/main" id="{AC1973E5-71C2-4A35-9911-021823EC5C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087" y="5065395"/>
            <a:ext cx="274320" cy="274320"/>
          </a:xfrm>
          <a:prstGeom prst="rect">
            <a:avLst/>
          </a:prstGeom>
        </p:spPr>
      </p:pic>
      <p:sp>
        <p:nvSpPr>
          <p:cNvPr id="27" name="Rectangle 26">
            <a:extLst>
              <a:ext uri="{FF2B5EF4-FFF2-40B4-BE49-F238E27FC236}">
                <a16:creationId xmlns:a16="http://schemas.microsoft.com/office/drawing/2014/main" id="{02DA801F-CEF9-4A3D-AFD8-2CB0E2DE15B2}"/>
              </a:ext>
            </a:extLst>
          </p:cNvPr>
          <p:cNvSpPr/>
          <p:nvPr/>
        </p:nvSpPr>
        <p:spPr>
          <a:xfrm>
            <a:off x="7626787" y="5231249"/>
            <a:ext cx="2714977" cy="1169551"/>
          </a:xfrm>
          <a:prstGeom prst="rect">
            <a:avLst/>
          </a:prstGeom>
          <a:solidFill>
            <a:schemeClr val="accent1">
              <a:alpha val="50000"/>
            </a:schemeClr>
          </a:solidFill>
        </p:spPr>
        <p:txBody>
          <a:bodyPr wrap="square">
            <a:spAutoFit/>
          </a:bodyPr>
          <a:lstStyle/>
          <a:p>
            <a:r>
              <a:rPr lang="en-US" sz="1400" dirty="0">
                <a:solidFill>
                  <a:srgbClr val="8B0000"/>
                </a:solidFill>
                <a:latin typeface="Lucida Console" panose="020B0609040504020204" pitchFamily="49" charset="0"/>
              </a:rPr>
              <a:t>resources</a:t>
            </a:r>
            <a:r>
              <a:rPr lang="en-US" sz="1400" dirty="0">
                <a:solidFill>
                  <a:srgbClr val="000000"/>
                </a:solidFill>
                <a:latin typeface="Lucida Console" panose="020B0609040504020204" pitchFamily="49" charset="0"/>
              </a:rPr>
              <a:t>:</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requests</a:t>
            </a:r>
            <a:r>
              <a:rPr lang="en-US" sz="1400" dirty="0">
                <a:solidFill>
                  <a:srgbClr val="000000"/>
                </a:solidFill>
                <a:latin typeface="Lucida Console" panose="020B0609040504020204" pitchFamily="49" charset="0"/>
              </a:rPr>
              <a:t>:</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err="1">
                <a:solidFill>
                  <a:srgbClr val="8B0000"/>
                </a:solidFill>
                <a:latin typeface="Lucida Console" panose="020B0609040504020204" pitchFamily="49" charset="0"/>
              </a:rPr>
              <a:t>cpu</a:t>
            </a:r>
            <a:r>
              <a:rPr lang="en-US" sz="1400" dirty="0">
                <a:solidFill>
                  <a:srgbClr val="000000"/>
                </a:solidFill>
                <a:latin typeface="Lucida Console" panose="020B0609040504020204" pitchFamily="49" charset="0"/>
              </a:rPr>
              <a:t>:</a:t>
            </a:r>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250m</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limits</a:t>
            </a:r>
            <a:r>
              <a:rPr lang="en-US" sz="1400" dirty="0">
                <a:solidFill>
                  <a:srgbClr val="000000"/>
                </a:solidFill>
                <a:latin typeface="Lucida Console" panose="020B0609040504020204" pitchFamily="49" charset="0"/>
              </a:rPr>
              <a:t>:</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err="1">
                <a:solidFill>
                  <a:srgbClr val="8B0000"/>
                </a:solidFill>
                <a:latin typeface="Lucida Console" panose="020B0609040504020204" pitchFamily="49" charset="0"/>
              </a:rPr>
              <a:t>cpu</a:t>
            </a:r>
            <a:r>
              <a:rPr lang="en-US" sz="1400" dirty="0">
                <a:solidFill>
                  <a:srgbClr val="000000"/>
                </a:solidFill>
                <a:latin typeface="Lucida Console" panose="020B0609040504020204" pitchFamily="49" charset="0"/>
              </a:rPr>
              <a:t>:</a:t>
            </a:r>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500m</a:t>
            </a:r>
            <a:endParaRPr lang="en-US" sz="1400" b="0" dirty="0">
              <a:solidFill>
                <a:srgbClr val="333333"/>
              </a:solidFill>
              <a:effectLst/>
              <a:latin typeface="Lucida Console" panose="020B0609040504020204" pitchFamily="49" charset="0"/>
            </a:endParaRPr>
          </a:p>
        </p:txBody>
      </p:sp>
      <p:sp>
        <p:nvSpPr>
          <p:cNvPr id="28" name="Rectangle 27">
            <a:extLst>
              <a:ext uri="{FF2B5EF4-FFF2-40B4-BE49-F238E27FC236}">
                <a16:creationId xmlns:a16="http://schemas.microsoft.com/office/drawing/2014/main" id="{E13D0BF6-0B7E-4EB7-825B-9EA0BE6E3CF0}"/>
              </a:ext>
            </a:extLst>
          </p:cNvPr>
          <p:cNvSpPr/>
          <p:nvPr/>
        </p:nvSpPr>
        <p:spPr>
          <a:xfrm>
            <a:off x="6095650" y="3301998"/>
            <a:ext cx="5810467" cy="954107"/>
          </a:xfrm>
          <a:prstGeom prst="rect">
            <a:avLst/>
          </a:prstGeom>
          <a:solidFill>
            <a:schemeClr val="accent1">
              <a:alpha val="50000"/>
            </a:schemeClr>
          </a:solidFill>
        </p:spPr>
        <p:txBody>
          <a:bodyPr wrap="square">
            <a:spAutoFit/>
          </a:bodyPr>
          <a:lstStyle/>
          <a:p>
            <a:r>
              <a:rPr lang="en-US" sz="1400" dirty="0" err="1">
                <a:solidFill>
                  <a:srgbClr val="C00000"/>
                </a:solidFill>
                <a:latin typeface="Lucida Console" panose="020B0609040504020204" pitchFamily="49" charset="0"/>
              </a:rPr>
              <a:t>az</a:t>
            </a:r>
            <a:r>
              <a:rPr lang="en-US" sz="1400" dirty="0">
                <a:solidFill>
                  <a:srgbClr val="C00000"/>
                </a:solidFill>
                <a:latin typeface="Lucida Console" panose="020B0609040504020204" pitchFamily="49" charset="0"/>
              </a:rPr>
              <a:t> </a:t>
            </a:r>
            <a:r>
              <a:rPr lang="en-US" sz="1400" dirty="0" err="1">
                <a:solidFill>
                  <a:srgbClr val="C00000"/>
                </a:solidFill>
                <a:latin typeface="Lucida Console" panose="020B0609040504020204" pitchFamily="49" charset="0"/>
              </a:rPr>
              <a:t>aks</a:t>
            </a:r>
            <a:r>
              <a:rPr lang="en-US" sz="1400" dirty="0">
                <a:solidFill>
                  <a:srgbClr val="C00000"/>
                </a:solidFill>
                <a:latin typeface="Lucida Console" panose="020B0609040504020204" pitchFamily="49" charset="0"/>
              </a:rPr>
              <a:t> update \</a:t>
            </a:r>
          </a:p>
          <a:p>
            <a:r>
              <a:rPr lang="en-US" sz="1400" dirty="0">
                <a:solidFill>
                  <a:srgbClr val="C00000"/>
                </a:solidFill>
                <a:latin typeface="Lucida Console" panose="020B0609040504020204" pitchFamily="49" charset="0"/>
              </a:rPr>
              <a:t>      --resource-group </a:t>
            </a:r>
            <a:r>
              <a:rPr lang="en-US" sz="1400" dirty="0" err="1">
                <a:solidFill>
                  <a:srgbClr val="C00000"/>
                </a:solidFill>
                <a:latin typeface="Lucida Console" panose="020B0609040504020204" pitchFamily="49" charset="0"/>
              </a:rPr>
              <a:t>constosAKSrg</a:t>
            </a:r>
            <a:r>
              <a:rPr lang="en-US" sz="1400" dirty="0">
                <a:solidFill>
                  <a:srgbClr val="C00000"/>
                </a:solidFill>
                <a:latin typeface="Lucida Console" panose="020B0609040504020204" pitchFamily="49" charset="0"/>
              </a:rPr>
              <a:t> \</a:t>
            </a:r>
          </a:p>
          <a:p>
            <a:r>
              <a:rPr lang="en-US" sz="1400" dirty="0">
                <a:solidFill>
                  <a:srgbClr val="C00000"/>
                </a:solidFill>
                <a:latin typeface="Lucida Console" panose="020B0609040504020204" pitchFamily="49" charset="0"/>
              </a:rPr>
              <a:t>      --name </a:t>
            </a:r>
            <a:r>
              <a:rPr lang="en-US" sz="1400" dirty="0" err="1">
                <a:solidFill>
                  <a:srgbClr val="C00000"/>
                </a:solidFill>
                <a:latin typeface="Lucida Console" panose="020B0609040504020204" pitchFamily="49" charset="0"/>
              </a:rPr>
              <a:t>constosoAKScluster</a:t>
            </a:r>
            <a:r>
              <a:rPr lang="en-US" sz="1400" dirty="0">
                <a:solidFill>
                  <a:srgbClr val="C00000"/>
                </a:solidFill>
                <a:latin typeface="Lucida Console" panose="020B0609040504020204" pitchFamily="49" charset="0"/>
              </a:rPr>
              <a:t> \</a:t>
            </a:r>
          </a:p>
          <a:p>
            <a:r>
              <a:rPr lang="en-US" sz="1400" dirty="0">
                <a:solidFill>
                  <a:srgbClr val="C00000"/>
                </a:solidFill>
                <a:latin typeface="Lucida Console" panose="020B0609040504020204" pitchFamily="49" charset="0"/>
              </a:rPr>
              <a:t>      --cluster-</a:t>
            </a:r>
            <a:r>
              <a:rPr lang="en-US" sz="1400" dirty="0" err="1">
                <a:solidFill>
                  <a:srgbClr val="C00000"/>
                </a:solidFill>
                <a:latin typeface="Lucida Console" panose="020B0609040504020204" pitchFamily="49" charset="0"/>
              </a:rPr>
              <a:t>autoscaler</a:t>
            </a:r>
            <a:r>
              <a:rPr lang="en-US" sz="1400" dirty="0">
                <a:solidFill>
                  <a:srgbClr val="C00000"/>
                </a:solidFill>
                <a:latin typeface="Lucida Console" panose="020B0609040504020204" pitchFamily="49" charset="0"/>
              </a:rPr>
              <a:t>-profile scan-interval=30s</a:t>
            </a:r>
            <a:endParaRPr lang="en-US" sz="1400" b="0" dirty="0">
              <a:solidFill>
                <a:srgbClr val="C00000"/>
              </a:solidFill>
              <a:effectLst/>
              <a:latin typeface="Lucida Console" panose="020B0609040504020204" pitchFamily="49" charset="0"/>
            </a:endParaRPr>
          </a:p>
        </p:txBody>
      </p:sp>
      <p:cxnSp>
        <p:nvCxnSpPr>
          <p:cNvPr id="29" name="Connector: Curved 57">
            <a:extLst>
              <a:ext uri="{FF2B5EF4-FFF2-40B4-BE49-F238E27FC236}">
                <a16:creationId xmlns:a16="http://schemas.microsoft.com/office/drawing/2014/main" id="{B7A3916F-7B82-4C00-A2EE-C47BDD101200}"/>
              </a:ext>
            </a:extLst>
          </p:cNvPr>
          <p:cNvCxnSpPr>
            <a:cxnSpLocks/>
            <a:stCxn id="14" idx="3"/>
            <a:endCxn id="27" idx="1"/>
          </p:cNvCxnSpPr>
          <p:nvPr/>
        </p:nvCxnSpPr>
        <p:spPr>
          <a:xfrm>
            <a:off x="5334569" y="5202556"/>
            <a:ext cx="2292218" cy="613469"/>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57">
            <a:extLst>
              <a:ext uri="{FF2B5EF4-FFF2-40B4-BE49-F238E27FC236}">
                <a16:creationId xmlns:a16="http://schemas.microsoft.com/office/drawing/2014/main" id="{54806776-8229-4E7E-9225-1CF25228BC08}"/>
              </a:ext>
            </a:extLst>
          </p:cNvPr>
          <p:cNvCxnSpPr>
            <a:cxnSpLocks/>
            <a:stCxn id="7" idx="3"/>
            <a:endCxn id="28" idx="1"/>
          </p:cNvCxnSpPr>
          <p:nvPr/>
        </p:nvCxnSpPr>
        <p:spPr>
          <a:xfrm flipV="1">
            <a:off x="5473083" y="3779052"/>
            <a:ext cx="622567" cy="389037"/>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120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0F6D-67F6-4C6C-96CC-71769A7C8A3B}"/>
              </a:ext>
            </a:extLst>
          </p:cNvPr>
          <p:cNvSpPr>
            <a:spLocks noGrp="1"/>
          </p:cNvSpPr>
          <p:nvPr>
            <p:ph type="title"/>
          </p:nvPr>
        </p:nvSpPr>
        <p:spPr/>
        <p:txBody>
          <a:bodyPr/>
          <a:lstStyle/>
          <a:p>
            <a:r>
              <a:rPr lang="en-US" dirty="0"/>
              <a:t>Scaling – Burst </a:t>
            </a:r>
          </a:p>
        </p:txBody>
      </p:sp>
      <p:sp>
        <p:nvSpPr>
          <p:cNvPr id="3" name="Text Placeholder 2">
            <a:extLst>
              <a:ext uri="{FF2B5EF4-FFF2-40B4-BE49-F238E27FC236}">
                <a16:creationId xmlns:a16="http://schemas.microsoft.com/office/drawing/2014/main" id="{106C3C21-E60E-41AF-AACD-0762974BEF7F}"/>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en-US" dirty="0"/>
              <a:t>Integrate cluster(s) with Azure Container Instances</a:t>
            </a:r>
          </a:p>
        </p:txBody>
      </p:sp>
      <p:pic>
        <p:nvPicPr>
          <p:cNvPr id="5" name="Graphic 4">
            <a:extLst>
              <a:ext uri="{FF2B5EF4-FFF2-40B4-BE49-F238E27FC236}">
                <a16:creationId xmlns:a16="http://schemas.microsoft.com/office/drawing/2014/main" id="{E078404B-2B63-4B66-8B04-06063F912A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93" y="2168153"/>
            <a:ext cx="9734550" cy="4467225"/>
          </a:xfrm>
          <a:prstGeom prst="rect">
            <a:avLst/>
          </a:prstGeom>
        </p:spPr>
      </p:pic>
    </p:spTree>
    <p:extLst>
      <p:ext uri="{BB962C8B-B14F-4D97-AF65-F5344CB8AC3E}">
        <p14:creationId xmlns:p14="http://schemas.microsoft.com/office/powerpoint/2010/main" val="36932075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situation</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188565"/>
          </a:xfrm>
        </p:spPr>
        <p:txBody>
          <a:bodyPr/>
          <a:lstStyle/>
          <a:p>
            <a:pPr marL="457200" indent="-457200">
              <a:buFont typeface="Arial" panose="020B0604020202020204" pitchFamily="34" charset="0"/>
              <a:buChar char="•"/>
            </a:pPr>
            <a:r>
              <a:rPr lang="en-US" dirty="0"/>
              <a:t>Contoso Commerce is an existing Azure customer who want to transfer operations to you and your team</a:t>
            </a:r>
          </a:p>
          <a:p>
            <a:pPr marL="457200" indent="-457200">
              <a:buFont typeface="Arial" panose="020B0604020202020204" pitchFamily="34" charset="0"/>
              <a:buChar char="•"/>
            </a:pPr>
            <a:r>
              <a:rPr lang="en-US" dirty="0"/>
              <a:t>They have developed an in-house e-Commerce platform that is deployed on Azure Kubernetes Service</a:t>
            </a:r>
          </a:p>
          <a:p>
            <a:pPr marL="457200" indent="-457200">
              <a:buFont typeface="Arial" panose="020B0604020202020204" pitchFamily="34" charset="0"/>
              <a:buChar char="•"/>
            </a:pPr>
            <a:r>
              <a:rPr lang="en-US" dirty="0"/>
              <a:t>The platform needs to be extended to accommodate growth in the business, including the development of new applications and onboarding new development teams</a:t>
            </a:r>
          </a:p>
        </p:txBody>
      </p:sp>
    </p:spTree>
    <p:extLst>
      <p:ext uri="{BB962C8B-B14F-4D97-AF65-F5344CB8AC3E}">
        <p14:creationId xmlns:p14="http://schemas.microsoft.com/office/powerpoint/2010/main" val="22131775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37641828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058001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03421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Section title</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5F2C048F-69C7-4E1E-9068-3A10D61CA17D}"/>
                  </a:ext>
                </a:extLst>
              </p:cNvPr>
              <p:cNvGraphicFramePr>
                <a:graphicFrameLocks noChangeAspect="1"/>
              </p:cNvGraphicFramePr>
              <p:nvPr>
                <p:extLst>
                  <p:ext uri="{D42A27DB-BD31-4B8C-83A1-F6EECF244321}">
                    <p14:modId xmlns:p14="http://schemas.microsoft.com/office/powerpoint/2010/main" val="3239810842"/>
                  </p:ext>
                </p:extLst>
              </p:nvPr>
            </p:nvGraphicFramePr>
            <p:xfrm>
              <a:off x="1030307" y="2266770"/>
              <a:ext cx="10419010" cy="5860693"/>
            </p:xfrm>
            <a:graphic>
              <a:graphicData uri="http://schemas.microsoft.com/office/powerpoint/2016/slidezoom">
                <pslz:sldZm>
                  <pslz:sldZmObj sldId="2064" cId="3426316769">
                    <pslz:zmPr id="{302CBF21-12F3-41D2-9852-74DAB2693696}" returnToParent="0" transitionDur="1000">
                      <p166:blipFill xmlns:p166="http://schemas.microsoft.com/office/powerpoint/2016/6/main">
                        <a:blip r:embed="rId2"/>
                        <a:stretch>
                          <a:fillRect/>
                        </a:stretch>
                      </p166:blipFill>
                      <p166:spPr xmlns:p166="http://schemas.microsoft.com/office/powerpoint/2016/6/main">
                        <a:xfrm>
                          <a:off x="0" y="0"/>
                          <a:ext cx="10419010" cy="5860693"/>
                        </a:xfrm>
                        <a:prstGeom prst="rect">
                          <a:avLst/>
                        </a:prstGeom>
                        <a:ln w="3175">
                          <a:noFill/>
                        </a:ln>
                      </p166:spPr>
                    </pslz:zmPr>
                  </pslz:sldZmObj>
                </pslz:sldZm>
              </a:graphicData>
            </a:graphic>
          </p:graphicFrame>
        </mc:Choice>
        <mc:Fallback xmlns="">
          <p:pic>
            <p:nvPicPr>
              <p:cNvPr id="27" name="Slide Zoom 26">
                <a:hlinkClick r:id="rId3" action="ppaction://hlinksldjump"/>
                <a:extLst>
                  <a:ext uri="{FF2B5EF4-FFF2-40B4-BE49-F238E27FC236}">
                    <a16:creationId xmlns:a16="http://schemas.microsoft.com/office/drawing/2014/main" id="{5F2C048F-69C7-4E1E-9068-3A10D61CA17D}"/>
                  </a:ext>
                </a:extLst>
              </p:cNvPr>
              <p:cNvPicPr>
                <a:picLocks noGrp="1" noRot="1" noChangeAspect="1" noMove="1" noResize="1" noEditPoints="1" noAdjustHandles="1" noChangeArrowheads="1" noChangeShapeType="1"/>
              </p:cNvPicPr>
              <p:nvPr/>
            </p:nvPicPr>
            <p:blipFill>
              <a:blip r:embed="rId4"/>
              <a:stretch>
                <a:fillRect/>
              </a:stretch>
            </p:blipFill>
            <p:spPr>
              <a:xfrm>
                <a:off x="1030307" y="2266770"/>
                <a:ext cx="10419010" cy="5860693"/>
              </a:xfrm>
              <a:prstGeom prst="rect">
                <a:avLst/>
              </a:prstGeom>
              <a:ln w="3175">
                <a:noFill/>
              </a:ln>
            </p:spPr>
          </p:pic>
        </mc:Fallback>
      </mc:AlternateContent>
      <p:sp>
        <p:nvSpPr>
          <p:cNvPr id="2" name="Title 1">
            <a:extLst>
              <a:ext uri="{FF2B5EF4-FFF2-40B4-BE49-F238E27FC236}">
                <a16:creationId xmlns:a16="http://schemas.microsoft.com/office/drawing/2014/main" id="{29040375-8A2E-4A70-9815-9A4959FA986E}"/>
              </a:ext>
            </a:extLst>
          </p:cNvPr>
          <p:cNvSpPr>
            <a:spLocks noGrp="1"/>
          </p:cNvSpPr>
          <p:nvPr>
            <p:ph type="title"/>
          </p:nvPr>
        </p:nvSpPr>
        <p:spPr/>
        <p:txBody>
          <a:bodyPr/>
          <a:lstStyle/>
          <a:p>
            <a:r>
              <a:rPr lang="en-US" dirty="0"/>
              <a:t>Customer situation</a:t>
            </a:r>
          </a:p>
        </p:txBody>
      </p:sp>
      <p:sp>
        <p:nvSpPr>
          <p:cNvPr id="3" name="Text Placeholder 2">
            <a:extLst>
              <a:ext uri="{FF2B5EF4-FFF2-40B4-BE49-F238E27FC236}">
                <a16:creationId xmlns:a16="http://schemas.microsoft.com/office/drawing/2014/main" id="{67D369C5-F019-4F97-80C3-97B363CE5420}"/>
              </a:ext>
            </a:extLst>
          </p:cNvPr>
          <p:cNvSpPr>
            <a:spLocks noGrp="1"/>
          </p:cNvSpPr>
          <p:nvPr>
            <p:ph sz="quarter" idx="10"/>
          </p:nvPr>
        </p:nvSpPr>
        <p:spPr>
          <a:xfrm>
            <a:off x="584200" y="1435100"/>
            <a:ext cx="11018838" cy="2400657"/>
          </a:xfrm>
        </p:spPr>
        <p:txBody>
          <a:bodyPr/>
          <a:lstStyle/>
          <a:p>
            <a:r>
              <a:rPr lang="en-US" dirty="0"/>
              <a:t>Contoso Commerce's existing AKS deployment is comprised of a single three-node AKS cluster with the following architectural elements</a:t>
            </a:r>
          </a:p>
          <a:p>
            <a:pPr lvl="1"/>
            <a:r>
              <a:rPr lang="en-US" dirty="0"/>
              <a:t>Standard_DS3_v2 virtual machines for the existing node pool members</a:t>
            </a:r>
          </a:p>
          <a:p>
            <a:pPr lvl="1"/>
            <a:r>
              <a:rPr lang="en-US" dirty="0"/>
              <a:t>Kubernetes RBAC for access to the API plane of the cluster</a:t>
            </a:r>
          </a:p>
          <a:p>
            <a:pPr lvl="1"/>
            <a:r>
              <a:rPr lang="en-US" dirty="0"/>
              <a:t>Ubuntu 16.04 operating system for cluster nodes</a:t>
            </a:r>
          </a:p>
        </p:txBody>
      </p:sp>
    </p:spTree>
    <p:extLst>
      <p:ext uri="{BB962C8B-B14F-4D97-AF65-F5344CB8AC3E}">
        <p14:creationId xmlns:p14="http://schemas.microsoft.com/office/powerpoint/2010/main" val="42525353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200721"/>
            <a:ext cx="9144000" cy="498598"/>
          </a:xfrm>
        </p:spPr>
        <p:txBody>
          <a:bodyPr/>
          <a:lstStyle/>
          <a:p>
            <a:r>
              <a:rPr lang="en-US" dirty="0"/>
              <a:t>Section title</a:t>
            </a:r>
          </a:p>
        </p:txBody>
      </p:sp>
    </p:spTree>
    <p:extLst>
      <p:ext uri="{BB962C8B-B14F-4D97-AF65-F5344CB8AC3E}">
        <p14:creationId xmlns:p14="http://schemas.microsoft.com/office/powerpoint/2010/main" val="1216710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42A4A0-DC9F-45CA-9EA8-859AC4BE6B5A}"/>
              </a:ext>
            </a:extLst>
          </p:cNvPr>
          <p:cNvSpPr/>
          <p:nvPr/>
        </p:nvSpPr>
        <p:spPr bwMode="auto">
          <a:xfrm>
            <a:off x="3199643" y="2433970"/>
            <a:ext cx="5792713" cy="2511517"/>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9040375-8A2E-4A70-9815-9A4959FA986E}"/>
              </a:ext>
            </a:extLst>
          </p:cNvPr>
          <p:cNvSpPr>
            <a:spLocks noGrp="1"/>
          </p:cNvSpPr>
          <p:nvPr>
            <p:ph type="title"/>
          </p:nvPr>
        </p:nvSpPr>
        <p:spPr/>
        <p:txBody>
          <a:bodyPr/>
          <a:lstStyle/>
          <a:p>
            <a:endParaRPr lang="en-US" dirty="0"/>
          </a:p>
        </p:txBody>
      </p:sp>
      <p:pic>
        <p:nvPicPr>
          <p:cNvPr id="5" name="Graphic 4">
            <a:extLst>
              <a:ext uri="{FF2B5EF4-FFF2-40B4-BE49-F238E27FC236}">
                <a16:creationId xmlns:a16="http://schemas.microsoft.com/office/drawing/2014/main" id="{534622D6-BA1F-4A18-A5F4-FAD9AF24CA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29367" y="2272174"/>
            <a:ext cx="365760" cy="365760"/>
          </a:xfrm>
          <a:prstGeom prst="rect">
            <a:avLst/>
          </a:prstGeom>
        </p:spPr>
      </p:pic>
      <p:sp>
        <p:nvSpPr>
          <p:cNvPr id="7" name="TextBox 6">
            <a:extLst>
              <a:ext uri="{FF2B5EF4-FFF2-40B4-BE49-F238E27FC236}">
                <a16:creationId xmlns:a16="http://schemas.microsoft.com/office/drawing/2014/main" id="{62830418-A760-4283-B964-A7112B422E77}"/>
              </a:ext>
            </a:extLst>
          </p:cNvPr>
          <p:cNvSpPr txBox="1"/>
          <p:nvPr/>
        </p:nvSpPr>
        <p:spPr>
          <a:xfrm>
            <a:off x="3382524" y="2532212"/>
            <a:ext cx="3535284" cy="169277"/>
          </a:xfrm>
          <a:prstGeom prst="rect">
            <a:avLst/>
          </a:prstGeom>
          <a:noFill/>
        </p:spPr>
        <p:txBody>
          <a:bodyPr wrap="square" lIns="0" tIns="0" rIns="0" bIns="0" rtlCol="0">
            <a:spAutoFit/>
          </a:bodyPr>
          <a:lstStyle/>
          <a:p>
            <a:r>
              <a:rPr lang="en-US" sz="1100" b="1" dirty="0"/>
              <a:t>AKS cluster</a:t>
            </a:r>
            <a:endParaRPr lang="en-US" sz="2000" b="1" dirty="0"/>
          </a:p>
        </p:txBody>
      </p:sp>
      <p:sp>
        <p:nvSpPr>
          <p:cNvPr id="8" name="Rectangle 7">
            <a:extLst>
              <a:ext uri="{FF2B5EF4-FFF2-40B4-BE49-F238E27FC236}">
                <a16:creationId xmlns:a16="http://schemas.microsoft.com/office/drawing/2014/main" id="{D141D2E8-7392-42F7-B16F-33709C2C3D22}"/>
              </a:ext>
            </a:extLst>
          </p:cNvPr>
          <p:cNvSpPr/>
          <p:nvPr/>
        </p:nvSpPr>
        <p:spPr bwMode="auto">
          <a:xfrm>
            <a:off x="3459573" y="3925595"/>
            <a:ext cx="1617383" cy="775193"/>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Standard_DS3_v2</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Ubuntu 16.04</a:t>
            </a:r>
          </a:p>
        </p:txBody>
      </p:sp>
      <p:sp>
        <p:nvSpPr>
          <p:cNvPr id="11" name="Rectangle 10">
            <a:extLst>
              <a:ext uri="{FF2B5EF4-FFF2-40B4-BE49-F238E27FC236}">
                <a16:creationId xmlns:a16="http://schemas.microsoft.com/office/drawing/2014/main" id="{1E62C92D-E0C3-41A3-8326-E25B5A0C0254}"/>
              </a:ext>
            </a:extLst>
          </p:cNvPr>
          <p:cNvSpPr/>
          <p:nvPr/>
        </p:nvSpPr>
        <p:spPr bwMode="auto">
          <a:xfrm>
            <a:off x="5312097" y="3927718"/>
            <a:ext cx="1617383" cy="775193"/>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Standard_DS3_v2</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Ubuntu 16.04</a:t>
            </a:r>
          </a:p>
        </p:txBody>
      </p:sp>
      <p:sp>
        <p:nvSpPr>
          <p:cNvPr id="12" name="Rectangle 11">
            <a:extLst>
              <a:ext uri="{FF2B5EF4-FFF2-40B4-BE49-F238E27FC236}">
                <a16:creationId xmlns:a16="http://schemas.microsoft.com/office/drawing/2014/main" id="{5EA81E95-43C7-4F2E-925D-01EF67DBB6BE}"/>
              </a:ext>
            </a:extLst>
          </p:cNvPr>
          <p:cNvSpPr/>
          <p:nvPr/>
        </p:nvSpPr>
        <p:spPr bwMode="auto">
          <a:xfrm>
            <a:off x="7164621" y="3925595"/>
            <a:ext cx="1617383" cy="775193"/>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Standard_DS3_v2</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Ubuntu 16.04</a:t>
            </a:r>
          </a:p>
        </p:txBody>
      </p:sp>
      <p:pic>
        <p:nvPicPr>
          <p:cNvPr id="13" name="Graphic 12" descr="User">
            <a:extLst>
              <a:ext uri="{FF2B5EF4-FFF2-40B4-BE49-F238E27FC236}">
                <a16:creationId xmlns:a16="http://schemas.microsoft.com/office/drawing/2014/main" id="{EB6D560D-4638-442B-9F31-C1410B772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2254" y="2863494"/>
            <a:ext cx="365760" cy="365760"/>
          </a:xfrm>
          <a:prstGeom prst="rect">
            <a:avLst/>
          </a:prstGeom>
        </p:spPr>
      </p:pic>
      <p:sp>
        <p:nvSpPr>
          <p:cNvPr id="14" name="TextBox 13">
            <a:extLst>
              <a:ext uri="{FF2B5EF4-FFF2-40B4-BE49-F238E27FC236}">
                <a16:creationId xmlns:a16="http://schemas.microsoft.com/office/drawing/2014/main" id="{5C539A0A-A2D2-45AA-B4E9-0810CDC821E6}"/>
              </a:ext>
            </a:extLst>
          </p:cNvPr>
          <p:cNvSpPr txBox="1"/>
          <p:nvPr/>
        </p:nvSpPr>
        <p:spPr>
          <a:xfrm>
            <a:off x="1012548" y="3229254"/>
            <a:ext cx="625172" cy="169277"/>
          </a:xfrm>
          <a:prstGeom prst="rect">
            <a:avLst/>
          </a:prstGeom>
          <a:noFill/>
        </p:spPr>
        <p:txBody>
          <a:bodyPr wrap="none" lIns="0" tIns="0" rIns="0" bIns="0" rtlCol="0">
            <a:spAutoFit/>
          </a:bodyPr>
          <a:lstStyle/>
          <a:p>
            <a:pPr algn="ctr"/>
            <a:r>
              <a:rPr lang="en-US" sz="1100" dirty="0"/>
              <a:t>Operators</a:t>
            </a:r>
            <a:endParaRPr lang="en-US" sz="2000" dirty="0"/>
          </a:p>
        </p:txBody>
      </p:sp>
      <p:pic>
        <p:nvPicPr>
          <p:cNvPr id="15" name="Graphic 14" descr="User">
            <a:extLst>
              <a:ext uri="{FF2B5EF4-FFF2-40B4-BE49-F238E27FC236}">
                <a16:creationId xmlns:a16="http://schemas.microsoft.com/office/drawing/2014/main" id="{201C9D4E-4ECC-42F7-9C96-829212559B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71" y="2863494"/>
            <a:ext cx="365760" cy="365760"/>
          </a:xfrm>
          <a:prstGeom prst="rect">
            <a:avLst/>
          </a:prstGeom>
        </p:spPr>
      </p:pic>
      <p:sp>
        <p:nvSpPr>
          <p:cNvPr id="16" name="TextBox 15">
            <a:extLst>
              <a:ext uri="{FF2B5EF4-FFF2-40B4-BE49-F238E27FC236}">
                <a16:creationId xmlns:a16="http://schemas.microsoft.com/office/drawing/2014/main" id="{C9CD1DCB-5CCC-42F5-BE73-F1739B612CB5}"/>
              </a:ext>
            </a:extLst>
          </p:cNvPr>
          <p:cNvSpPr txBox="1"/>
          <p:nvPr/>
        </p:nvSpPr>
        <p:spPr>
          <a:xfrm>
            <a:off x="10557999" y="3229254"/>
            <a:ext cx="697307" cy="169277"/>
          </a:xfrm>
          <a:prstGeom prst="rect">
            <a:avLst/>
          </a:prstGeom>
          <a:noFill/>
        </p:spPr>
        <p:txBody>
          <a:bodyPr wrap="none" lIns="0" tIns="0" rIns="0" bIns="0" rtlCol="0">
            <a:spAutoFit/>
          </a:bodyPr>
          <a:lstStyle/>
          <a:p>
            <a:pPr algn="ctr"/>
            <a:r>
              <a:rPr lang="en-US" sz="1100" dirty="0"/>
              <a:t>Developers</a:t>
            </a:r>
            <a:endParaRPr lang="en-US" sz="2000" dirty="0"/>
          </a:p>
        </p:txBody>
      </p:sp>
      <p:grpSp>
        <p:nvGrpSpPr>
          <p:cNvPr id="22" name="Group 21">
            <a:extLst>
              <a:ext uri="{FF2B5EF4-FFF2-40B4-BE49-F238E27FC236}">
                <a16:creationId xmlns:a16="http://schemas.microsoft.com/office/drawing/2014/main" id="{5CD3EC1E-7B4F-421F-A7F1-77CA7183495A}"/>
              </a:ext>
            </a:extLst>
          </p:cNvPr>
          <p:cNvGrpSpPr/>
          <p:nvPr/>
        </p:nvGrpSpPr>
        <p:grpSpPr>
          <a:xfrm>
            <a:off x="5435637" y="2611317"/>
            <a:ext cx="1320725" cy="1110539"/>
            <a:chOff x="6470634" y="4208297"/>
            <a:chExt cx="1320725" cy="1110539"/>
          </a:xfrm>
        </p:grpSpPr>
        <p:sp>
          <p:nvSpPr>
            <p:cNvPr id="19" name="Rectangle 18">
              <a:extLst>
                <a:ext uri="{FF2B5EF4-FFF2-40B4-BE49-F238E27FC236}">
                  <a16:creationId xmlns:a16="http://schemas.microsoft.com/office/drawing/2014/main" id="{39E6EDEE-CE0D-4226-817C-11767FC0BB96}"/>
                </a:ext>
              </a:extLst>
            </p:cNvPr>
            <p:cNvSpPr/>
            <p:nvPr/>
          </p:nvSpPr>
          <p:spPr bwMode="auto">
            <a:xfrm>
              <a:off x="6470634" y="4208297"/>
              <a:ext cx="1320725" cy="111053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999CA926-AE01-4517-99F5-5D4416BE9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6876" y="4755199"/>
              <a:ext cx="365760" cy="365760"/>
            </a:xfrm>
            <a:prstGeom prst="rect">
              <a:avLst/>
            </a:prstGeom>
          </p:spPr>
        </p:pic>
        <p:sp>
          <p:nvSpPr>
            <p:cNvPr id="21" name="TextBox 20">
              <a:extLst>
                <a:ext uri="{FF2B5EF4-FFF2-40B4-BE49-F238E27FC236}">
                  <a16:creationId xmlns:a16="http://schemas.microsoft.com/office/drawing/2014/main" id="{708D8B9C-3594-478C-974F-D69F0CC0F620}"/>
                </a:ext>
              </a:extLst>
            </p:cNvPr>
            <p:cNvSpPr txBox="1"/>
            <p:nvPr/>
          </p:nvSpPr>
          <p:spPr>
            <a:xfrm>
              <a:off x="6641258" y="4291197"/>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grpSp>
      <p:cxnSp>
        <p:nvCxnSpPr>
          <p:cNvPr id="23" name="Connector: Curved 57">
            <a:extLst>
              <a:ext uri="{FF2B5EF4-FFF2-40B4-BE49-F238E27FC236}">
                <a16:creationId xmlns:a16="http://schemas.microsoft.com/office/drawing/2014/main" id="{7539299C-3C8B-4548-BA08-41D21DE967DF}"/>
              </a:ext>
            </a:extLst>
          </p:cNvPr>
          <p:cNvCxnSpPr>
            <a:cxnSpLocks/>
          </p:cNvCxnSpPr>
          <p:nvPr/>
        </p:nvCxnSpPr>
        <p:spPr>
          <a:xfrm>
            <a:off x="1637720" y="3046333"/>
            <a:ext cx="3797917"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57">
            <a:extLst>
              <a:ext uri="{FF2B5EF4-FFF2-40B4-BE49-F238E27FC236}">
                <a16:creationId xmlns:a16="http://schemas.microsoft.com/office/drawing/2014/main" id="{E78E5A7B-EC38-44CB-A4CD-6DD278D52231}"/>
              </a:ext>
            </a:extLst>
          </p:cNvPr>
          <p:cNvCxnSpPr>
            <a:cxnSpLocks/>
          </p:cNvCxnSpPr>
          <p:nvPr/>
        </p:nvCxnSpPr>
        <p:spPr>
          <a:xfrm>
            <a:off x="6756362" y="3046333"/>
            <a:ext cx="3797917"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16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needs – Operator and developer access </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619452"/>
          </a:xfrm>
        </p:spPr>
        <p:txBody>
          <a:bodyPr/>
          <a:lstStyle/>
          <a:p>
            <a:pPr marL="457200" indent="-457200">
              <a:buFont typeface="Arial" panose="020B0604020202020204" pitchFamily="34" charset="0"/>
              <a:buChar char="•"/>
            </a:pPr>
            <a:r>
              <a:rPr lang="en-US" dirty="0"/>
              <a:t>Developers will require access to the cluster to deploy their applications using traditional Kubernetes deployments and through Helm charts</a:t>
            </a:r>
          </a:p>
          <a:p>
            <a:pPr marL="457200" indent="-457200">
              <a:buFont typeface="Arial" panose="020B0604020202020204" pitchFamily="34" charset="0"/>
              <a:buChar char="•"/>
            </a:pPr>
            <a:r>
              <a:rPr lang="en-US" dirty="0"/>
              <a:t>Each application has a distinct set of developers and they should not have access to default or system namespaces on the cluster</a:t>
            </a:r>
          </a:p>
          <a:p>
            <a:pPr marL="457200" indent="-457200">
              <a:buFont typeface="Arial" panose="020B0604020202020204" pitchFamily="34" charset="0"/>
              <a:buChar char="•"/>
            </a:pPr>
            <a:r>
              <a:rPr lang="en-US" dirty="0"/>
              <a:t>Developers must be provided access to the cluster and their dedicated namespaces through their existing identities, including usernames and security groups</a:t>
            </a:r>
          </a:p>
        </p:txBody>
      </p:sp>
    </p:spTree>
    <p:extLst>
      <p:ext uri="{BB962C8B-B14F-4D97-AF65-F5344CB8AC3E}">
        <p14:creationId xmlns:p14="http://schemas.microsoft.com/office/powerpoint/2010/main" val="7147097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needs – Application onboarding</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188565"/>
          </a:xfrm>
        </p:spPr>
        <p:txBody>
          <a:bodyPr/>
          <a:lstStyle/>
          <a:p>
            <a:pPr marL="457200" indent="-457200">
              <a:buFont typeface="Arial" panose="020B0604020202020204" pitchFamily="34" charset="0"/>
              <a:buChar char="•"/>
            </a:pPr>
            <a:r>
              <a:rPr lang="en-US" dirty="0"/>
              <a:t>A new application is coming online which will be developed by another team at Contoso Commerce and will perform analytics for data in the existing e-Commerce platform</a:t>
            </a:r>
          </a:p>
          <a:p>
            <a:pPr marL="457200" indent="-457200">
              <a:buFont typeface="Arial" panose="020B0604020202020204" pitchFamily="34" charset="0"/>
              <a:buChar char="•"/>
            </a:pPr>
            <a:r>
              <a:rPr lang="en-US" dirty="0"/>
              <a:t>The new application has high IOPS requirements that exceed the maximum IOPS of the existing </a:t>
            </a:r>
            <a:r>
              <a:rPr lang="en-US" dirty="0">
                <a:latin typeface="Lucida Console" panose="020B0609040504020204" pitchFamily="49" charset="0"/>
              </a:rPr>
              <a:t>Standard_DS3_v2 </a:t>
            </a:r>
            <a:r>
              <a:rPr lang="en-US" dirty="0"/>
              <a:t>cluster nodes</a:t>
            </a:r>
          </a:p>
          <a:p>
            <a:pPr marL="457200" indent="-457200">
              <a:buFont typeface="Arial" panose="020B0604020202020204" pitchFamily="34" charset="0"/>
              <a:buChar char="•"/>
            </a:pPr>
            <a:r>
              <a:rPr lang="en-US" dirty="0"/>
              <a:t>Individual pods with the new application will need to be exposed through their private IPs from peered networks</a:t>
            </a:r>
          </a:p>
        </p:txBody>
      </p:sp>
    </p:spTree>
    <p:extLst>
      <p:ext uri="{BB962C8B-B14F-4D97-AF65-F5344CB8AC3E}">
        <p14:creationId xmlns:p14="http://schemas.microsoft.com/office/powerpoint/2010/main" val="21920962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needs – Node operating system</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dirty="0"/>
              <a:t>Current application has been developed and validated against Ubuntu 16.04 LTS</a:t>
            </a:r>
          </a:p>
          <a:p>
            <a:pPr marL="457200" indent="-457200">
              <a:buFont typeface="Arial" panose="020B0604020202020204" pitchFamily="34" charset="0"/>
              <a:buChar char="•"/>
            </a:pPr>
            <a:r>
              <a:rPr lang="en-US" dirty="0"/>
              <a:t>Future applications such as the new analytics application have been built and tested on development environments targeting Ubuntu 18.04 LTS</a:t>
            </a:r>
          </a:p>
          <a:p>
            <a:pPr marL="457200" indent="-457200">
              <a:buFont typeface="Arial" panose="020B0604020202020204" pitchFamily="34" charset="0"/>
              <a:buChar char="•"/>
            </a:pPr>
            <a:r>
              <a:rPr lang="en-US" dirty="0"/>
              <a:t>The existing e-Commerce platform is moving to Ubuntu 18.04 in development imminently</a:t>
            </a:r>
          </a:p>
          <a:p>
            <a:pPr marL="457200" indent="-457200">
              <a:buFont typeface="Arial" panose="020B0604020202020204" pitchFamily="34" charset="0"/>
              <a:buChar char="•"/>
            </a:pPr>
            <a:r>
              <a:rPr lang="en-US" dirty="0"/>
              <a:t>Wants to proceed with AKS clusters based on Ubuntu 18.04 moving forward in Azure</a:t>
            </a:r>
          </a:p>
        </p:txBody>
      </p:sp>
    </p:spTree>
    <p:extLst>
      <p:ext uri="{BB962C8B-B14F-4D97-AF65-F5344CB8AC3E}">
        <p14:creationId xmlns:p14="http://schemas.microsoft.com/office/powerpoint/2010/main" val="3225254685"/>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terms/"/>
    <ds:schemaRef ds:uri="180a8cd5-14e5-480b-ac62-23332e51694d"/>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White Template</Template>
  <TotalTime>519</TotalTime>
  <Words>11842</Words>
  <Application>Microsoft Office PowerPoint</Application>
  <PresentationFormat>Widescreen</PresentationFormat>
  <Paragraphs>829</Paragraphs>
  <Slides>51</Slides>
  <Notes>34</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Lucida Console</vt:lpstr>
      <vt:lpstr>Segoe Pro</vt:lpstr>
      <vt:lpstr>Segoe UI</vt:lpstr>
      <vt:lpstr>Segoe UI Light</vt:lpstr>
      <vt:lpstr>Segoe UI Semibold</vt:lpstr>
      <vt:lpstr>Wingdings</vt:lpstr>
      <vt:lpstr>White Template</vt:lpstr>
      <vt:lpstr>Operationalizing Azure Kubernetes Service</vt:lpstr>
      <vt:lpstr>Abstract and learning objectives</vt:lpstr>
      <vt:lpstr>Step 1: Review the customer case study</vt:lpstr>
      <vt:lpstr>Customer situation</vt:lpstr>
      <vt:lpstr>Customer situation</vt:lpstr>
      <vt:lpstr>PowerPoint Presentation</vt:lpstr>
      <vt:lpstr>Customer needs – Operator and developer access </vt:lpstr>
      <vt:lpstr>Customer needs – Application onboarding</vt:lpstr>
      <vt:lpstr>Customer needs – Node operating system</vt:lpstr>
      <vt:lpstr>Customer needs – Migration </vt:lpstr>
      <vt:lpstr>Customer needs – Operations and monitoring</vt:lpstr>
      <vt:lpstr>Customer needs – Scaling</vt:lpstr>
      <vt:lpstr>Customer objections</vt:lpstr>
      <vt:lpstr>Common scenarios – Cluster identity</vt:lpstr>
      <vt:lpstr>PowerPoint Presentation</vt:lpstr>
      <vt:lpstr>Common scenarios – Networking </vt:lpstr>
      <vt:lpstr>Common scenarios – Migration </vt:lpstr>
      <vt:lpstr>Common scenarios – Scaling </vt:lpstr>
      <vt:lpstr>Common scenarios – Monitoring </vt:lpstr>
      <vt:lpstr>Step 2: Design the solution</vt:lpstr>
      <vt:lpstr>Step 3: Present the solution</vt:lpstr>
      <vt:lpstr>Wrap-up</vt:lpstr>
      <vt:lpstr>Operator and developer access – Authentication</vt:lpstr>
      <vt:lpstr>Operator and developer access – Helm v3</vt:lpstr>
      <vt:lpstr>Operator and developer access – Workload separation</vt:lpstr>
      <vt:lpstr>Application onboarding – Varying compute needs</vt:lpstr>
      <vt:lpstr>Application onboarding – Networking</vt:lpstr>
      <vt:lpstr>Application onboarding – Network security</vt:lpstr>
      <vt:lpstr>Node operating system – Other variants</vt:lpstr>
      <vt:lpstr>Node operating system – Testing new variants</vt:lpstr>
      <vt:lpstr>Migration – Existing applications</vt:lpstr>
      <vt:lpstr>Migration – Minimize downtime</vt:lpstr>
      <vt:lpstr>Migration – CI/CD</vt:lpstr>
      <vt:lpstr>Operations and monitoring – Azure Monitor</vt:lpstr>
      <vt:lpstr>PowerPoint Presentation</vt:lpstr>
      <vt:lpstr>Operations and monitoring – Visualization</vt:lpstr>
      <vt:lpstr>Operations and monitoring – Immutable data</vt:lpstr>
      <vt:lpstr>Scaling – CA and HPA</vt:lpstr>
      <vt:lpstr>Scaling – Burst </vt:lpstr>
      <vt:lpstr>PowerPoint Presentation</vt:lpstr>
      <vt:lpstr>Agenda</vt:lpstr>
      <vt:lpstr>Text layout </vt:lpstr>
      <vt:lpstr>2 column Text layout </vt:lpstr>
      <vt:lpstr>Title only</vt:lpstr>
      <vt:lpstr>Easy to modify 4 column table</vt:lpstr>
      <vt:lpstr>Additional table</vt:lpstr>
      <vt:lpstr>Section title</vt:lpstr>
      <vt:lpstr>Section title</vt:lpstr>
      <vt:lpstr>Section title</vt:lpstr>
      <vt:lpstr>Section title</vt:lpstr>
      <vt:lpstr>Section title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130</cp:revision>
  <dcterms:created xsi:type="dcterms:W3CDTF">2020-04-20T15:28:36Z</dcterms:created>
  <dcterms:modified xsi:type="dcterms:W3CDTF">2020-05-27T18:51:54Z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